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lacial Indifference" panose="020B0604020202020204" charset="0"/>
      <p:regular r:id="rId25"/>
    </p:embeddedFont>
    <p:embeddedFont>
      <p:font typeface="Glacial Indifference Bold" panose="020B0604020202020204" charset="0"/>
      <p:regular r:id="rId26"/>
    </p:embeddedFont>
    <p:embeddedFont>
      <p:font typeface="Now" panose="020B0604020202020204" charset="0"/>
      <p:regular r:id="rId27"/>
    </p:embeddedFont>
    <p:embeddedFont>
      <p:font typeface="Now Bold" panose="020B0604020202020204" charset="0"/>
      <p:regular r:id="rId28"/>
    </p:embeddedFont>
    <p:embeddedFont>
      <p:font typeface="Poppins Bold" panose="020B0604020202020204" charset="0"/>
      <p:regular r:id="rId29"/>
    </p:embeddedFont>
    <p:embeddedFont>
      <p:font typeface="Poppins Medium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6.svg"/><Relationship Id="rId7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sv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s-419" dirty="0"/>
          </a:p>
        </p:txBody>
      </p:sp>
      <p:grpSp>
        <p:nvGrpSpPr>
          <p:cNvPr id="3" name="Group 3"/>
          <p:cNvGrpSpPr/>
          <p:nvPr/>
        </p:nvGrpSpPr>
        <p:grpSpPr>
          <a:xfrm>
            <a:off x="666617" y="0"/>
            <a:ext cx="16892959" cy="9706476"/>
            <a:chOff x="0" y="0"/>
            <a:chExt cx="4449174" cy="2556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9175" cy="2556438"/>
            </a:xfrm>
            <a:custGeom>
              <a:avLst/>
              <a:gdLst/>
              <a:ahLst/>
              <a:cxnLst/>
              <a:rect l="l" t="t" r="r" b="b"/>
              <a:pathLst>
                <a:path w="4449175" h="2556438">
                  <a:moveTo>
                    <a:pt x="0" y="0"/>
                  </a:moveTo>
                  <a:lnTo>
                    <a:pt x="4449175" y="0"/>
                  </a:lnTo>
                  <a:lnTo>
                    <a:pt x="4449175" y="2556438"/>
                  </a:lnTo>
                  <a:lnTo>
                    <a:pt x="0" y="2556438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449174" cy="2546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2143" y="4853238"/>
            <a:ext cx="16892959" cy="59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912" dirty="0">
                <a:solidFill>
                  <a:srgbClr val="FFFFFF"/>
                </a:solidFill>
                <a:latin typeface="Now Bold"/>
              </a:rPr>
              <a:t>APLICACIÓN DE GESTIÓN DE FINANZAS PERSONALES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092" y="1346844"/>
            <a:ext cx="16724011" cy="141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357" spc="839" dirty="0">
                <a:solidFill>
                  <a:srgbClr val="38B6FF"/>
                </a:solidFill>
                <a:latin typeface="Now"/>
              </a:rPr>
              <a:t>REPUBLICA BOLIVARIANA DE VENEZUELA</a:t>
            </a:r>
          </a:p>
          <a:p>
            <a:pPr algn="ctr">
              <a:lnSpc>
                <a:spcPts val="2805"/>
              </a:lnSpc>
            </a:pPr>
            <a:r>
              <a:rPr lang="en-US" sz="2357" spc="839" dirty="0">
                <a:solidFill>
                  <a:srgbClr val="38B6FF"/>
                </a:solidFill>
                <a:latin typeface="Now"/>
              </a:rPr>
              <a:t>MINISTERIO DEL PODEL POPULAR PARA LA EDUCACION SUPERIOR</a:t>
            </a:r>
          </a:p>
          <a:p>
            <a:pPr algn="ctr">
              <a:lnSpc>
                <a:spcPts val="2805"/>
              </a:lnSpc>
            </a:pPr>
            <a:r>
              <a:rPr lang="en-US" sz="2357" spc="839" dirty="0">
                <a:solidFill>
                  <a:srgbClr val="38B6FF"/>
                </a:solidFill>
                <a:latin typeface="Now"/>
              </a:rPr>
              <a:t>INSTITUTO UNIVERSITARIO JESUS OBRERO EXTENSIÓN BARQUISIMETO</a:t>
            </a:r>
          </a:p>
          <a:p>
            <a:pPr algn="ctr">
              <a:lnSpc>
                <a:spcPts val="2805"/>
              </a:lnSpc>
            </a:pPr>
            <a:r>
              <a:rPr lang="en-US" sz="2357" spc="839" dirty="0">
                <a:solidFill>
                  <a:srgbClr val="38B6FF"/>
                </a:solidFill>
                <a:latin typeface="Now"/>
              </a:rPr>
              <a:t>BARQUISIMETO EDO - LARA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0864" y="8164795"/>
            <a:ext cx="7001752" cy="68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2299" spc="818" dirty="0">
                <a:solidFill>
                  <a:srgbClr val="38B6FF"/>
                </a:solidFill>
                <a:latin typeface="Now"/>
              </a:rPr>
              <a:t>AUTOR: </a:t>
            </a:r>
            <a:r>
              <a:rPr lang="en-US" sz="2299" spc="818" dirty="0">
                <a:solidFill>
                  <a:srgbClr val="38B6FF"/>
                </a:solidFill>
                <a:latin typeface="Now Bold"/>
              </a:rPr>
              <a:t>Carlos Sánchez</a:t>
            </a:r>
          </a:p>
          <a:p>
            <a:pPr algn="ctr">
              <a:lnSpc>
                <a:spcPts val="2736"/>
              </a:lnSpc>
            </a:pPr>
            <a:r>
              <a:rPr lang="en-US" sz="2299" spc="818" dirty="0">
                <a:solidFill>
                  <a:srgbClr val="38B6FF"/>
                </a:solidFill>
                <a:latin typeface="Now"/>
              </a:rPr>
              <a:t>ASESOR: </a:t>
            </a:r>
            <a:r>
              <a:rPr lang="en-US" sz="2299" spc="818" dirty="0">
                <a:solidFill>
                  <a:srgbClr val="38B6FF"/>
                </a:solidFill>
                <a:latin typeface="Now Bold"/>
              </a:rPr>
              <a:t>Victor Hernández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6594" y="3206927"/>
            <a:ext cx="9174812" cy="3120290"/>
            <a:chOff x="0" y="0"/>
            <a:chExt cx="12233083" cy="4160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346192"/>
              <a:ext cx="12233083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>
                  <a:solidFill>
                    <a:srgbClr val="FFFFFF"/>
                  </a:solidFill>
                  <a:latin typeface="Now Bold"/>
                </a:rPr>
                <a:t>MOMENTO III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233083" cy="197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ORIENTACIÓN</a:t>
              </a:r>
            </a:p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 PROCEDIMENTAL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2283" y="2883263"/>
            <a:ext cx="2764229" cy="2764229"/>
          </a:xfrm>
          <a:custGeom>
            <a:avLst/>
            <a:gdLst/>
            <a:ahLst/>
            <a:cxnLst/>
            <a:rect l="l" t="t" r="r" b="b"/>
            <a:pathLst>
              <a:path w="2764229" h="2764229">
                <a:moveTo>
                  <a:pt x="0" y="0"/>
                </a:moveTo>
                <a:lnTo>
                  <a:pt x="2764228" y="0"/>
                </a:lnTo>
                <a:lnTo>
                  <a:pt x="2764228" y="2764229"/>
                </a:lnTo>
                <a:lnTo>
                  <a:pt x="0" y="276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 rot="-10800000">
            <a:off x="9311489" y="5982043"/>
            <a:ext cx="2764229" cy="2764229"/>
          </a:xfrm>
          <a:custGeom>
            <a:avLst/>
            <a:gdLst/>
            <a:ahLst/>
            <a:cxnLst/>
            <a:rect l="l" t="t" r="r" b="b"/>
            <a:pathLst>
              <a:path w="2764229" h="2764229">
                <a:moveTo>
                  <a:pt x="0" y="0"/>
                </a:moveTo>
                <a:lnTo>
                  <a:pt x="2764228" y="0"/>
                </a:lnTo>
                <a:lnTo>
                  <a:pt x="2764228" y="2764229"/>
                </a:lnTo>
                <a:lnTo>
                  <a:pt x="0" y="276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rot="5400000">
            <a:off x="9311489" y="2883263"/>
            <a:ext cx="2764229" cy="2764229"/>
          </a:xfrm>
          <a:custGeom>
            <a:avLst/>
            <a:gdLst/>
            <a:ahLst/>
            <a:cxnLst/>
            <a:rect l="l" t="t" r="r" b="b"/>
            <a:pathLst>
              <a:path w="2764229" h="2764229">
                <a:moveTo>
                  <a:pt x="0" y="0"/>
                </a:moveTo>
                <a:lnTo>
                  <a:pt x="2764228" y="0"/>
                </a:lnTo>
                <a:lnTo>
                  <a:pt x="2764228" y="2764229"/>
                </a:lnTo>
                <a:lnTo>
                  <a:pt x="0" y="276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 rot="-5400000">
            <a:off x="6212283" y="5982043"/>
            <a:ext cx="2764229" cy="2764229"/>
          </a:xfrm>
          <a:custGeom>
            <a:avLst/>
            <a:gdLst/>
            <a:ahLst/>
            <a:cxnLst/>
            <a:rect l="l" t="t" r="r" b="b"/>
            <a:pathLst>
              <a:path w="2764229" h="2764229">
                <a:moveTo>
                  <a:pt x="0" y="0"/>
                </a:moveTo>
                <a:lnTo>
                  <a:pt x="2764228" y="0"/>
                </a:lnTo>
                <a:lnTo>
                  <a:pt x="2764228" y="2764229"/>
                </a:lnTo>
                <a:lnTo>
                  <a:pt x="0" y="276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AutoShape 6"/>
          <p:cNvSpPr/>
          <p:nvPr/>
        </p:nvSpPr>
        <p:spPr>
          <a:xfrm>
            <a:off x="8044554" y="5767143"/>
            <a:ext cx="2198891" cy="0"/>
          </a:xfrm>
          <a:prstGeom prst="line">
            <a:avLst/>
          </a:prstGeom>
          <a:ln w="47625" cap="flat">
            <a:solidFill>
              <a:srgbClr val="231F2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419"/>
          </a:p>
        </p:txBody>
      </p:sp>
      <p:sp>
        <p:nvSpPr>
          <p:cNvPr id="7" name="AutoShape 7"/>
          <p:cNvSpPr/>
          <p:nvPr/>
        </p:nvSpPr>
        <p:spPr>
          <a:xfrm rot="-5399999">
            <a:off x="8068367" y="5790955"/>
            <a:ext cx="2198891" cy="0"/>
          </a:xfrm>
          <a:prstGeom prst="line">
            <a:avLst/>
          </a:prstGeom>
          <a:ln w="47625" cap="flat">
            <a:solidFill>
              <a:srgbClr val="231F2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s-419"/>
          </a:p>
        </p:txBody>
      </p:sp>
      <p:grpSp>
        <p:nvGrpSpPr>
          <p:cNvPr id="8" name="Group 8"/>
          <p:cNvGrpSpPr/>
          <p:nvPr/>
        </p:nvGrpSpPr>
        <p:grpSpPr>
          <a:xfrm>
            <a:off x="5829558" y="2559653"/>
            <a:ext cx="2019918" cy="201991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7F6F2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29558" y="6887822"/>
            <a:ext cx="2019918" cy="201991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7F6F2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4817" y="2559653"/>
            <a:ext cx="2019918" cy="201991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7F6F2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44817" y="6887822"/>
            <a:ext cx="2019918" cy="201991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7F6F2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355670" y="7364158"/>
            <a:ext cx="1059485" cy="1067247"/>
          </a:xfrm>
          <a:custGeom>
            <a:avLst/>
            <a:gdLst/>
            <a:ahLst/>
            <a:cxnLst/>
            <a:rect l="l" t="t" r="r" b="b"/>
            <a:pathLst>
              <a:path w="1059485" h="1067247">
                <a:moveTo>
                  <a:pt x="0" y="0"/>
                </a:moveTo>
                <a:lnTo>
                  <a:pt x="1059485" y="0"/>
                </a:lnTo>
                <a:lnTo>
                  <a:pt x="1059485" y="1067246"/>
                </a:lnTo>
                <a:lnTo>
                  <a:pt x="0" y="1067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7" name="Freeform 17"/>
          <p:cNvSpPr/>
          <p:nvPr/>
        </p:nvSpPr>
        <p:spPr>
          <a:xfrm>
            <a:off x="6355670" y="3181280"/>
            <a:ext cx="1049783" cy="1067247"/>
          </a:xfrm>
          <a:custGeom>
            <a:avLst/>
            <a:gdLst/>
            <a:ahLst/>
            <a:cxnLst/>
            <a:rect l="l" t="t" r="r" b="b"/>
            <a:pathLst>
              <a:path w="1049783" h="1067247">
                <a:moveTo>
                  <a:pt x="0" y="0"/>
                </a:moveTo>
                <a:lnTo>
                  <a:pt x="1049783" y="0"/>
                </a:lnTo>
                <a:lnTo>
                  <a:pt x="1049783" y="1067247"/>
                </a:lnTo>
                <a:lnTo>
                  <a:pt x="0" y="1067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8" name="Freeform 18"/>
          <p:cNvSpPr/>
          <p:nvPr/>
        </p:nvSpPr>
        <p:spPr>
          <a:xfrm>
            <a:off x="10949973" y="3107677"/>
            <a:ext cx="1097170" cy="1067247"/>
          </a:xfrm>
          <a:custGeom>
            <a:avLst/>
            <a:gdLst/>
            <a:ahLst/>
            <a:cxnLst/>
            <a:rect l="l" t="t" r="r" b="b"/>
            <a:pathLst>
              <a:path w="1097170" h="1067247">
                <a:moveTo>
                  <a:pt x="0" y="0"/>
                </a:moveTo>
                <a:lnTo>
                  <a:pt x="1097169" y="0"/>
                </a:lnTo>
                <a:lnTo>
                  <a:pt x="1097169" y="1067247"/>
                </a:lnTo>
                <a:lnTo>
                  <a:pt x="0" y="106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9" name="Freeform 19"/>
          <p:cNvSpPr/>
          <p:nvPr/>
        </p:nvSpPr>
        <p:spPr>
          <a:xfrm>
            <a:off x="10807500" y="7395099"/>
            <a:ext cx="1382114" cy="1005363"/>
          </a:xfrm>
          <a:custGeom>
            <a:avLst/>
            <a:gdLst/>
            <a:ahLst/>
            <a:cxnLst/>
            <a:rect l="l" t="t" r="r" b="b"/>
            <a:pathLst>
              <a:path w="1382114" h="1005363">
                <a:moveTo>
                  <a:pt x="0" y="0"/>
                </a:moveTo>
                <a:lnTo>
                  <a:pt x="1382115" y="0"/>
                </a:lnTo>
                <a:lnTo>
                  <a:pt x="1382115" y="1005364"/>
                </a:lnTo>
                <a:lnTo>
                  <a:pt x="0" y="10053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20" name="Group 20"/>
          <p:cNvGrpSpPr/>
          <p:nvPr/>
        </p:nvGrpSpPr>
        <p:grpSpPr>
          <a:xfrm>
            <a:off x="1137326" y="5982043"/>
            <a:ext cx="4692232" cy="2764229"/>
            <a:chOff x="0" y="0"/>
            <a:chExt cx="1711739" cy="10083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11739" cy="1008398"/>
            </a:xfrm>
            <a:custGeom>
              <a:avLst/>
              <a:gdLst/>
              <a:ahLst/>
              <a:cxnLst/>
              <a:rect l="l" t="t" r="r" b="b"/>
              <a:pathLst>
                <a:path w="1711739" h="1008398">
                  <a:moveTo>
                    <a:pt x="0" y="0"/>
                  </a:moveTo>
                  <a:lnTo>
                    <a:pt x="1711739" y="0"/>
                  </a:lnTo>
                  <a:lnTo>
                    <a:pt x="1711739" y="1008398"/>
                  </a:lnTo>
                  <a:lnTo>
                    <a:pt x="0" y="1008398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64735" y="2883263"/>
            <a:ext cx="4692232" cy="2764229"/>
            <a:chOff x="0" y="0"/>
            <a:chExt cx="1711739" cy="10083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1739" cy="1008398"/>
            </a:xfrm>
            <a:custGeom>
              <a:avLst/>
              <a:gdLst/>
              <a:ahLst/>
              <a:cxnLst/>
              <a:rect l="l" t="t" r="r" b="b"/>
              <a:pathLst>
                <a:path w="1711739" h="1008398">
                  <a:moveTo>
                    <a:pt x="0" y="0"/>
                  </a:moveTo>
                  <a:lnTo>
                    <a:pt x="1711739" y="0"/>
                  </a:lnTo>
                  <a:lnTo>
                    <a:pt x="1711739" y="1008398"/>
                  </a:lnTo>
                  <a:lnTo>
                    <a:pt x="0" y="1008398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64735" y="5982043"/>
            <a:ext cx="4692232" cy="2764229"/>
            <a:chOff x="0" y="0"/>
            <a:chExt cx="1711739" cy="10083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11739" cy="1008398"/>
            </a:xfrm>
            <a:custGeom>
              <a:avLst/>
              <a:gdLst/>
              <a:ahLst/>
              <a:cxnLst/>
              <a:rect l="l" t="t" r="r" b="b"/>
              <a:pathLst>
                <a:path w="1711739" h="1008398">
                  <a:moveTo>
                    <a:pt x="0" y="0"/>
                  </a:moveTo>
                  <a:lnTo>
                    <a:pt x="1711739" y="0"/>
                  </a:lnTo>
                  <a:lnTo>
                    <a:pt x="1711739" y="1008398"/>
                  </a:lnTo>
                  <a:lnTo>
                    <a:pt x="0" y="100839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16587" y="2883263"/>
            <a:ext cx="4692232" cy="2764229"/>
            <a:chOff x="0" y="0"/>
            <a:chExt cx="1711739" cy="10083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11739" cy="1008398"/>
            </a:xfrm>
            <a:custGeom>
              <a:avLst/>
              <a:gdLst/>
              <a:ahLst/>
              <a:cxnLst/>
              <a:rect l="l" t="t" r="r" b="b"/>
              <a:pathLst>
                <a:path w="1711739" h="1008398">
                  <a:moveTo>
                    <a:pt x="0" y="0"/>
                  </a:moveTo>
                  <a:lnTo>
                    <a:pt x="1711739" y="0"/>
                  </a:lnTo>
                  <a:lnTo>
                    <a:pt x="1711739" y="1008398"/>
                  </a:lnTo>
                  <a:lnTo>
                    <a:pt x="0" y="100839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361472" y="4056591"/>
            <a:ext cx="2088162" cy="208815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6788" r="-16788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711326" y="4111210"/>
            <a:ext cx="2088162" cy="2088153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357" b="-357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776295" y="7682271"/>
            <a:ext cx="2088162" cy="2088153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26712" r="-26712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2252645" y="7101246"/>
            <a:ext cx="2324866" cy="2324857"/>
            <a:chOff x="0" y="0"/>
            <a:chExt cx="6350000" cy="63499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15740" r="-15740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817085" y="6638330"/>
            <a:ext cx="3949431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Glacial Indifference"/>
              </a:rPr>
              <a:t>Aplicación de gestión de finanzas personales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28650" y="6179224"/>
            <a:ext cx="407870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Glacial Indifference Bold"/>
              </a:rPr>
              <a:t>SISTEMA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50023" y="3525730"/>
            <a:ext cx="3272961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s-VE" sz="3099" dirty="0">
                <a:solidFill>
                  <a:srgbClr val="FFFFFF"/>
                </a:solidFill>
                <a:latin typeface="Glacial Indifference"/>
              </a:rPr>
              <a:t>Desarrollo ágil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80143" y="3041002"/>
            <a:ext cx="345082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Glacial Indifference Bold"/>
              </a:rPr>
              <a:t>PARADIGMA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9210" y="6233581"/>
            <a:ext cx="405078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231F20"/>
                </a:solidFill>
                <a:latin typeface="Glacial Indifference Bold"/>
              </a:rPr>
              <a:t>ENFOQUE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47580" y="3069260"/>
            <a:ext cx="387735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231F20"/>
                </a:solidFill>
                <a:latin typeface="Glacial Indifference Bold"/>
              </a:rPr>
              <a:t>TIPO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44897" y="6740312"/>
            <a:ext cx="4159413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s-VE" sz="3099" dirty="0">
                <a:solidFill>
                  <a:srgbClr val="231F20"/>
                </a:solidFill>
                <a:latin typeface="Glacial Indifference"/>
              </a:rPr>
              <a:t>Cuantitativo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604173" y="3546051"/>
            <a:ext cx="4375255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231F20"/>
                </a:solidFill>
                <a:latin typeface="Glacial Indifference"/>
              </a:rPr>
              <a:t>Investigación </a:t>
            </a:r>
            <a:r>
              <a:rPr lang="es-VE" sz="3099" dirty="0">
                <a:solidFill>
                  <a:srgbClr val="231F20"/>
                </a:solidFill>
                <a:latin typeface="Glacial Indifference"/>
              </a:rPr>
              <a:t>descriptiva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52787" y="939640"/>
            <a:ext cx="12477677" cy="90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9"/>
              </a:lnSpc>
            </a:pPr>
            <a:r>
              <a:rPr lang="en-US" sz="5900">
                <a:solidFill>
                  <a:srgbClr val="231F20"/>
                </a:solidFill>
                <a:latin typeface="Poppins Medium Bold"/>
              </a:rPr>
              <a:t>Naturaleza de la Investigación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1783" y="200212"/>
            <a:ext cx="8662217" cy="1021176"/>
            <a:chOff x="0" y="0"/>
            <a:chExt cx="11549623" cy="136156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549623" cy="1361568"/>
              <a:chOff x="0" y="0"/>
              <a:chExt cx="5585486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548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5585486" h="660400">
                    <a:moveTo>
                      <a:pt x="546102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61026" y="0"/>
                    </a:lnTo>
                    <a:cubicBezTo>
                      <a:pt x="5529606" y="0"/>
                      <a:pt x="5585486" y="55880"/>
                      <a:pt x="5585486" y="124460"/>
                    </a:cubicBezTo>
                    <a:lnTo>
                      <a:pt x="5585486" y="535940"/>
                    </a:lnTo>
                    <a:cubicBezTo>
                      <a:pt x="5585486" y="604520"/>
                      <a:pt x="5529606" y="660400"/>
                      <a:pt x="5461026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312073" y="311685"/>
              <a:ext cx="10992287" cy="681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4"/>
                </a:lnSpc>
              </a:pPr>
              <a:r>
                <a:rPr lang="en-US" sz="3229">
                  <a:solidFill>
                    <a:srgbClr val="FFFFFF"/>
                  </a:solidFill>
                  <a:latin typeface="Poppins Bold Bold"/>
                </a:rPr>
                <a:t>Diagrama de caso de uso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6630" y="1420492"/>
            <a:ext cx="9112524" cy="6560042"/>
          </a:xfrm>
          <a:custGeom>
            <a:avLst/>
            <a:gdLst/>
            <a:ahLst/>
            <a:cxnLst/>
            <a:rect l="l" t="t" r="r" b="b"/>
            <a:pathLst>
              <a:path w="9112524" h="6560042">
                <a:moveTo>
                  <a:pt x="0" y="0"/>
                </a:moveTo>
                <a:lnTo>
                  <a:pt x="9112523" y="0"/>
                </a:lnTo>
                <a:lnTo>
                  <a:pt x="9112523" y="6560041"/>
                </a:lnTo>
                <a:lnTo>
                  <a:pt x="0" y="6560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9481288" y="3496446"/>
            <a:ext cx="8528946" cy="6156527"/>
          </a:xfrm>
          <a:custGeom>
            <a:avLst/>
            <a:gdLst/>
            <a:ahLst/>
            <a:cxnLst/>
            <a:rect l="l" t="t" r="r" b="b"/>
            <a:pathLst>
              <a:path w="8528946" h="6156527">
                <a:moveTo>
                  <a:pt x="0" y="0"/>
                </a:moveTo>
                <a:lnTo>
                  <a:pt x="8528946" y="0"/>
                </a:lnTo>
                <a:lnTo>
                  <a:pt x="8528946" y="6156527"/>
                </a:lnTo>
                <a:lnTo>
                  <a:pt x="0" y="615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108" y="266887"/>
            <a:ext cx="9602837" cy="1013061"/>
            <a:chOff x="0" y="0"/>
            <a:chExt cx="12803783" cy="135074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803783" cy="1350749"/>
              <a:chOff x="0" y="0"/>
              <a:chExt cx="6241605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41605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241605" h="660400">
                    <a:moveTo>
                      <a:pt x="611714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117146" y="0"/>
                    </a:lnTo>
                    <a:cubicBezTo>
                      <a:pt x="6185726" y="0"/>
                      <a:pt x="6241605" y="55880"/>
                      <a:pt x="6241605" y="124460"/>
                    </a:cubicBezTo>
                    <a:lnTo>
                      <a:pt x="6241605" y="535940"/>
                    </a:lnTo>
                    <a:cubicBezTo>
                      <a:pt x="6241605" y="604520"/>
                      <a:pt x="6185726" y="660400"/>
                      <a:pt x="6117146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345961" y="318506"/>
              <a:ext cx="12185927" cy="66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72"/>
                </a:lnSpc>
              </a:pPr>
              <a:r>
                <a:rPr lang="en-US" sz="3204">
                  <a:solidFill>
                    <a:srgbClr val="FFFFFF"/>
                  </a:solidFill>
                  <a:latin typeface="Poppins Bold Bold"/>
                </a:rPr>
                <a:t>Modelo entidad relación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4537240" y="1485448"/>
            <a:ext cx="9078809" cy="8486986"/>
          </a:xfrm>
          <a:custGeom>
            <a:avLst/>
            <a:gdLst/>
            <a:ahLst/>
            <a:cxnLst/>
            <a:rect l="l" t="t" r="r" b="b"/>
            <a:pathLst>
              <a:path w="9078809" h="8486986">
                <a:moveTo>
                  <a:pt x="0" y="0"/>
                </a:moveTo>
                <a:lnTo>
                  <a:pt x="9078809" y="0"/>
                </a:lnTo>
                <a:lnTo>
                  <a:pt x="9078809" y="8486986"/>
                </a:lnTo>
                <a:lnTo>
                  <a:pt x="0" y="848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108" y="266887"/>
            <a:ext cx="5344415" cy="1014984"/>
            <a:chOff x="0" y="0"/>
            <a:chExt cx="7125886" cy="135331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125886" cy="1353312"/>
              <a:chOff x="0" y="0"/>
              <a:chExt cx="3467157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467157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467157" h="660400">
                    <a:moveTo>
                      <a:pt x="334269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2697" y="0"/>
                    </a:lnTo>
                    <a:cubicBezTo>
                      <a:pt x="3411277" y="0"/>
                      <a:pt x="3467157" y="55880"/>
                      <a:pt x="3467157" y="124460"/>
                    </a:cubicBezTo>
                    <a:lnTo>
                      <a:pt x="3467157" y="535940"/>
                    </a:lnTo>
                    <a:cubicBezTo>
                      <a:pt x="3467157" y="604520"/>
                      <a:pt x="3411277" y="660400"/>
                      <a:pt x="334269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92543" y="319146"/>
              <a:ext cx="6782021" cy="6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80"/>
                </a:lnSpc>
              </a:pPr>
              <a:r>
                <a:rPr lang="en-US" sz="3210">
                  <a:solidFill>
                    <a:srgbClr val="FFFFFF"/>
                  </a:solidFill>
                  <a:latin typeface="Poppins Bold Bold"/>
                </a:rPr>
                <a:t>Carta Estructurada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9297" y="1795777"/>
            <a:ext cx="17754588" cy="7288258"/>
          </a:xfrm>
          <a:custGeom>
            <a:avLst/>
            <a:gdLst/>
            <a:ahLst/>
            <a:cxnLst/>
            <a:rect l="l" t="t" r="r" b="b"/>
            <a:pathLst>
              <a:path w="17754588" h="7288258">
                <a:moveTo>
                  <a:pt x="0" y="0"/>
                </a:moveTo>
                <a:lnTo>
                  <a:pt x="17754588" y="0"/>
                </a:lnTo>
                <a:lnTo>
                  <a:pt x="17754588" y="7288259"/>
                </a:lnTo>
                <a:lnTo>
                  <a:pt x="0" y="728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6594" y="3940352"/>
            <a:ext cx="9174812" cy="2386865"/>
            <a:chOff x="0" y="0"/>
            <a:chExt cx="12233083" cy="3182487"/>
          </a:xfrm>
        </p:grpSpPr>
        <p:sp>
          <p:nvSpPr>
            <p:cNvPr id="7" name="TextBox 7"/>
            <p:cNvSpPr txBox="1"/>
            <p:nvPr/>
          </p:nvSpPr>
          <p:spPr>
            <a:xfrm>
              <a:off x="0" y="1368292"/>
              <a:ext cx="12233083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>
                  <a:solidFill>
                    <a:srgbClr val="FFFFFF"/>
                  </a:solidFill>
                  <a:latin typeface="Now Bold"/>
                </a:rPr>
                <a:t>MOMENTO IV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233083" cy="993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2"/>
                </a:lnSpc>
              </a:pPr>
              <a:r>
                <a:rPr lang="en-US" sz="4959" spc="1100">
                  <a:solidFill>
                    <a:srgbClr val="38B6FF"/>
                  </a:solidFill>
                  <a:latin typeface="Now"/>
                </a:rPr>
                <a:t>SISTEMA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6092" y="2308181"/>
            <a:ext cx="9075287" cy="6950119"/>
          </a:xfrm>
          <a:custGeom>
            <a:avLst/>
            <a:gdLst/>
            <a:ahLst/>
            <a:cxnLst/>
            <a:rect l="l" t="t" r="r" b="b"/>
            <a:pathLst>
              <a:path w="9075287" h="6950119">
                <a:moveTo>
                  <a:pt x="0" y="0"/>
                </a:moveTo>
                <a:lnTo>
                  <a:pt x="9075287" y="0"/>
                </a:lnTo>
                <a:lnTo>
                  <a:pt x="9075287" y="6950119"/>
                </a:lnTo>
                <a:lnTo>
                  <a:pt x="0" y="695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48740" y="313962"/>
            <a:ext cx="7487209" cy="2110139"/>
            <a:chOff x="0" y="0"/>
            <a:chExt cx="9982945" cy="281351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982945" cy="2813519"/>
              <a:chOff x="0" y="0"/>
              <a:chExt cx="3494585" cy="98778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94585" cy="987783"/>
              </a:xfrm>
              <a:custGeom>
                <a:avLst/>
                <a:gdLst/>
                <a:ahLst/>
                <a:cxnLst/>
                <a:rect l="l" t="t" r="r" b="b"/>
                <a:pathLst>
                  <a:path w="3494585" h="987783">
                    <a:moveTo>
                      <a:pt x="3370125" y="987782"/>
                    </a:moveTo>
                    <a:lnTo>
                      <a:pt x="124460" y="987782"/>
                    </a:lnTo>
                    <a:cubicBezTo>
                      <a:pt x="55880" y="987782"/>
                      <a:pt x="0" y="931902"/>
                      <a:pt x="0" y="8633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70125" y="0"/>
                    </a:lnTo>
                    <a:cubicBezTo>
                      <a:pt x="3438705" y="0"/>
                      <a:pt x="3494585" y="55880"/>
                      <a:pt x="3494585" y="124460"/>
                    </a:cubicBezTo>
                    <a:lnTo>
                      <a:pt x="3494585" y="863322"/>
                    </a:lnTo>
                    <a:cubicBezTo>
                      <a:pt x="3494585" y="931902"/>
                      <a:pt x="3438705" y="987783"/>
                      <a:pt x="3370125" y="987783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69741" y="451024"/>
              <a:ext cx="9501210" cy="185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2"/>
                </a:lnSpc>
              </a:pPr>
              <a:r>
                <a:rPr lang="en-US" sz="4461">
                  <a:solidFill>
                    <a:srgbClr val="FFFFFF"/>
                  </a:solidFill>
                  <a:latin typeface="Poppins Bold Bold"/>
                </a:rPr>
                <a:t>Aplicación de gestión de finanzas personales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80699" y="8232092"/>
            <a:ext cx="5078601" cy="1587833"/>
            <a:chOff x="0" y="0"/>
            <a:chExt cx="6771468" cy="211711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771468" cy="2117111"/>
              <a:chOff x="0" y="0"/>
              <a:chExt cx="3496764" cy="109326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496764" cy="1093269"/>
              </a:xfrm>
              <a:custGeom>
                <a:avLst/>
                <a:gdLst/>
                <a:ahLst/>
                <a:cxnLst/>
                <a:rect l="l" t="t" r="r" b="b"/>
                <a:pathLst>
                  <a:path w="3496764" h="1093269">
                    <a:moveTo>
                      <a:pt x="3372303" y="1093269"/>
                    </a:moveTo>
                    <a:lnTo>
                      <a:pt x="124460" y="1093269"/>
                    </a:lnTo>
                    <a:cubicBezTo>
                      <a:pt x="55880" y="1093269"/>
                      <a:pt x="0" y="1037389"/>
                      <a:pt x="0" y="96880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72303" y="0"/>
                    </a:lnTo>
                    <a:cubicBezTo>
                      <a:pt x="3440883" y="0"/>
                      <a:pt x="3496764" y="55880"/>
                      <a:pt x="3496764" y="124460"/>
                    </a:cubicBezTo>
                    <a:lnTo>
                      <a:pt x="3496764" y="968809"/>
                    </a:lnTo>
                    <a:cubicBezTo>
                      <a:pt x="3496764" y="1037389"/>
                      <a:pt x="3440883" y="1093269"/>
                      <a:pt x="3372303" y="1093269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47364" y="561974"/>
              <a:ext cx="5425780" cy="920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84"/>
                </a:lnSpc>
              </a:pPr>
              <a:r>
                <a:rPr lang="en-US" sz="4503">
                  <a:solidFill>
                    <a:srgbClr val="231F20"/>
                  </a:solidFill>
                  <a:latin typeface="Poppins Bold Bold"/>
                </a:rPr>
                <a:t>Accountly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6594" y="3206927"/>
            <a:ext cx="9174812" cy="3120290"/>
            <a:chOff x="0" y="0"/>
            <a:chExt cx="12233083" cy="4160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346192"/>
              <a:ext cx="12233083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>
                  <a:solidFill>
                    <a:srgbClr val="FFFFFF"/>
                  </a:solidFill>
                  <a:latin typeface="Now Bold"/>
                </a:rPr>
                <a:t>MOMENTO 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233083" cy="197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2"/>
                </a:lnSpc>
              </a:pPr>
              <a:r>
                <a:rPr lang="en-US" sz="4959" spc="1100">
                  <a:solidFill>
                    <a:srgbClr val="38B6FF"/>
                  </a:solidFill>
                  <a:latin typeface="Now"/>
                </a:rPr>
                <a:t>CONCLUSIONES Y RECOMENDACIONES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4999" y="-3174813"/>
            <a:ext cx="16212984" cy="16212984"/>
          </a:xfrm>
          <a:custGeom>
            <a:avLst/>
            <a:gdLst/>
            <a:ahLst/>
            <a:cxnLst/>
            <a:rect l="l" t="t" r="r" b="b"/>
            <a:pathLst>
              <a:path w="16212984" h="16212984">
                <a:moveTo>
                  <a:pt x="0" y="0"/>
                </a:moveTo>
                <a:lnTo>
                  <a:pt x="16212984" y="0"/>
                </a:lnTo>
                <a:lnTo>
                  <a:pt x="16212984" y="16212985"/>
                </a:lnTo>
                <a:lnTo>
                  <a:pt x="0" y="1621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-13528359" y="-4088117"/>
            <a:ext cx="18552454" cy="18552454"/>
          </a:xfrm>
          <a:custGeom>
            <a:avLst/>
            <a:gdLst/>
            <a:ahLst/>
            <a:cxnLst/>
            <a:rect l="l" t="t" r="r" b="b"/>
            <a:pathLst>
              <a:path w="18552454" h="18552454">
                <a:moveTo>
                  <a:pt x="0" y="0"/>
                </a:moveTo>
                <a:lnTo>
                  <a:pt x="18552455" y="0"/>
                </a:lnTo>
                <a:lnTo>
                  <a:pt x="18552455" y="18552454"/>
                </a:lnTo>
                <a:lnTo>
                  <a:pt x="0" y="185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4" name="Group 4"/>
          <p:cNvGrpSpPr/>
          <p:nvPr/>
        </p:nvGrpSpPr>
        <p:grpSpPr>
          <a:xfrm>
            <a:off x="1362313" y="2468035"/>
            <a:ext cx="5013005" cy="1442758"/>
            <a:chOff x="0" y="0"/>
            <a:chExt cx="2496980" cy="718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96980" cy="718639"/>
            </a:xfrm>
            <a:custGeom>
              <a:avLst/>
              <a:gdLst/>
              <a:ahLst/>
              <a:cxnLst/>
              <a:rect l="l" t="t" r="r" b="b"/>
              <a:pathLst>
                <a:path w="2496980" h="718639">
                  <a:moveTo>
                    <a:pt x="2372520" y="718638"/>
                  </a:moveTo>
                  <a:lnTo>
                    <a:pt x="124460" y="718638"/>
                  </a:lnTo>
                  <a:cubicBezTo>
                    <a:pt x="55880" y="718638"/>
                    <a:pt x="0" y="662758"/>
                    <a:pt x="0" y="5941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72520" y="0"/>
                  </a:lnTo>
                  <a:cubicBezTo>
                    <a:pt x="2441100" y="0"/>
                    <a:pt x="2496980" y="55880"/>
                    <a:pt x="2496980" y="124460"/>
                  </a:cubicBezTo>
                  <a:lnTo>
                    <a:pt x="2496980" y="594179"/>
                  </a:lnTo>
                  <a:cubicBezTo>
                    <a:pt x="2496980" y="662758"/>
                    <a:pt x="2441100" y="718639"/>
                    <a:pt x="2372520" y="718639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3212" y="4976707"/>
            <a:ext cx="6108076" cy="1820244"/>
            <a:chOff x="0" y="0"/>
            <a:chExt cx="8144101" cy="242699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144101" cy="2426993"/>
              <a:chOff x="0" y="0"/>
              <a:chExt cx="3042435" cy="9066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42435" cy="906665"/>
              </a:xfrm>
              <a:custGeom>
                <a:avLst/>
                <a:gdLst/>
                <a:ahLst/>
                <a:cxnLst/>
                <a:rect l="l" t="t" r="r" b="b"/>
                <a:pathLst>
                  <a:path w="3042435" h="906665">
                    <a:moveTo>
                      <a:pt x="2917975" y="906665"/>
                    </a:moveTo>
                    <a:lnTo>
                      <a:pt x="124460" y="906665"/>
                    </a:lnTo>
                    <a:cubicBezTo>
                      <a:pt x="55880" y="906665"/>
                      <a:pt x="0" y="850785"/>
                      <a:pt x="0" y="7822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17975" y="0"/>
                    </a:lnTo>
                    <a:cubicBezTo>
                      <a:pt x="2986555" y="0"/>
                      <a:pt x="3042435" y="55880"/>
                      <a:pt x="3042435" y="124460"/>
                    </a:cubicBezTo>
                    <a:lnTo>
                      <a:pt x="3042435" y="782205"/>
                    </a:lnTo>
                    <a:cubicBezTo>
                      <a:pt x="3042435" y="850785"/>
                      <a:pt x="2986555" y="906665"/>
                      <a:pt x="2917975" y="906665"/>
                    </a:cubicBezTo>
                    <a:close/>
                  </a:path>
                </a:pathLst>
              </a:custGeom>
              <a:solidFill>
                <a:srgbClr val="B4B5DC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459804" y="608478"/>
              <a:ext cx="5710356" cy="133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4"/>
                </a:lnSpc>
              </a:pPr>
              <a:r>
                <a:rPr lang="en-US" sz="3628" spc="68">
                  <a:solidFill>
                    <a:srgbClr val="231F20"/>
                  </a:solidFill>
                  <a:latin typeface="Poppins Bold Bold"/>
                </a:rPr>
                <a:t>Funcionalidades integradas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94215" y="7820319"/>
            <a:ext cx="4704584" cy="1501460"/>
            <a:chOff x="0" y="0"/>
            <a:chExt cx="2343355" cy="7478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3355" cy="747878"/>
            </a:xfrm>
            <a:custGeom>
              <a:avLst/>
              <a:gdLst/>
              <a:ahLst/>
              <a:cxnLst/>
              <a:rect l="l" t="t" r="r" b="b"/>
              <a:pathLst>
                <a:path w="2343355" h="747878">
                  <a:moveTo>
                    <a:pt x="2218895" y="747878"/>
                  </a:moveTo>
                  <a:lnTo>
                    <a:pt x="124460" y="747878"/>
                  </a:lnTo>
                  <a:cubicBezTo>
                    <a:pt x="55880" y="747878"/>
                    <a:pt x="0" y="691998"/>
                    <a:pt x="0" y="6234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8895" y="0"/>
                  </a:lnTo>
                  <a:cubicBezTo>
                    <a:pt x="2287475" y="0"/>
                    <a:pt x="2343355" y="55880"/>
                    <a:pt x="2343355" y="124460"/>
                  </a:cubicBezTo>
                  <a:lnTo>
                    <a:pt x="2343355" y="623418"/>
                  </a:lnTo>
                  <a:cubicBezTo>
                    <a:pt x="2343355" y="691998"/>
                    <a:pt x="2287475" y="747878"/>
                    <a:pt x="2218895" y="747878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70604" y="7522788"/>
            <a:ext cx="7581350" cy="1851412"/>
            <a:chOff x="0" y="0"/>
            <a:chExt cx="3964792" cy="9682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64792" cy="968227"/>
            </a:xfrm>
            <a:custGeom>
              <a:avLst/>
              <a:gdLst/>
              <a:ahLst/>
              <a:cxnLst/>
              <a:rect l="l" t="t" r="r" b="b"/>
              <a:pathLst>
                <a:path w="3964792" h="968227">
                  <a:moveTo>
                    <a:pt x="3840331" y="968226"/>
                  </a:moveTo>
                  <a:lnTo>
                    <a:pt x="124460" y="968226"/>
                  </a:lnTo>
                  <a:cubicBezTo>
                    <a:pt x="55880" y="968226"/>
                    <a:pt x="0" y="912346"/>
                    <a:pt x="0" y="843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40332" y="0"/>
                  </a:lnTo>
                  <a:cubicBezTo>
                    <a:pt x="3908912" y="0"/>
                    <a:pt x="3964792" y="55880"/>
                    <a:pt x="3964792" y="124460"/>
                  </a:cubicBezTo>
                  <a:lnTo>
                    <a:pt x="3964792" y="843767"/>
                  </a:lnTo>
                  <a:cubicBezTo>
                    <a:pt x="3964792" y="912346"/>
                    <a:pt x="3908912" y="968227"/>
                    <a:pt x="3840332" y="968227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284431" y="7389438"/>
            <a:ext cx="2263009" cy="226300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403" r="-4403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2914" y="362005"/>
            <a:ext cx="6326508" cy="1481938"/>
            <a:chOff x="0" y="0"/>
            <a:chExt cx="8435344" cy="197591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435344" cy="1975917"/>
              <a:chOff x="0" y="0"/>
              <a:chExt cx="2811037" cy="660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1103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811038" h="660400">
                    <a:moveTo>
                      <a:pt x="268657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6577" y="0"/>
                    </a:lnTo>
                    <a:cubicBezTo>
                      <a:pt x="2755157" y="0"/>
                      <a:pt x="2811038" y="55880"/>
                      <a:pt x="2811038" y="124460"/>
                    </a:cubicBezTo>
                    <a:lnTo>
                      <a:pt x="2811038" y="535940"/>
                    </a:lnTo>
                    <a:cubicBezTo>
                      <a:pt x="2811038" y="604520"/>
                      <a:pt x="2755157" y="660400"/>
                      <a:pt x="268657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27925" y="474737"/>
              <a:ext cx="8028290" cy="96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11"/>
                </a:lnSpc>
              </a:pPr>
              <a:r>
                <a:rPr lang="en-US" sz="4686">
                  <a:solidFill>
                    <a:srgbClr val="FFFFFF"/>
                  </a:solidFill>
                  <a:latin typeface="Poppins Bold Bold"/>
                </a:rPr>
                <a:t>Conclusiones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47440" y="366316"/>
            <a:ext cx="6326508" cy="1481938"/>
            <a:chOff x="0" y="0"/>
            <a:chExt cx="8435344" cy="197591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435344" cy="1975917"/>
              <a:chOff x="0" y="0"/>
              <a:chExt cx="2811037" cy="660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81103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811038" h="660400">
                    <a:moveTo>
                      <a:pt x="268657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6577" y="0"/>
                    </a:lnTo>
                    <a:cubicBezTo>
                      <a:pt x="2755157" y="0"/>
                      <a:pt x="2811038" y="55880"/>
                      <a:pt x="2811038" y="124460"/>
                    </a:cubicBezTo>
                    <a:lnTo>
                      <a:pt x="2811038" y="535940"/>
                    </a:lnTo>
                    <a:cubicBezTo>
                      <a:pt x="2811038" y="604520"/>
                      <a:pt x="2755157" y="660400"/>
                      <a:pt x="268657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27925" y="474737"/>
              <a:ext cx="8028290" cy="96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11"/>
                </a:lnSpc>
              </a:pPr>
              <a:r>
                <a:rPr lang="en-US" sz="4686">
                  <a:solidFill>
                    <a:srgbClr val="FFFFFF"/>
                  </a:solidFill>
                  <a:latin typeface="Poppins Bold Bold"/>
                </a:rPr>
                <a:t>Recomendaciones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93362" y="4677829"/>
            <a:ext cx="6397995" cy="1806733"/>
            <a:chOff x="0" y="0"/>
            <a:chExt cx="3313793" cy="9357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13793" cy="935784"/>
            </a:xfrm>
            <a:custGeom>
              <a:avLst/>
              <a:gdLst/>
              <a:ahLst/>
              <a:cxnLst/>
              <a:rect l="l" t="t" r="r" b="b"/>
              <a:pathLst>
                <a:path w="3313793" h="935784">
                  <a:moveTo>
                    <a:pt x="3189332" y="935784"/>
                  </a:moveTo>
                  <a:lnTo>
                    <a:pt x="124460" y="935784"/>
                  </a:lnTo>
                  <a:cubicBezTo>
                    <a:pt x="55880" y="935784"/>
                    <a:pt x="0" y="879904"/>
                    <a:pt x="0" y="8113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89333" y="0"/>
                  </a:lnTo>
                  <a:cubicBezTo>
                    <a:pt x="3257912" y="0"/>
                    <a:pt x="3313793" y="55880"/>
                    <a:pt x="3313793" y="124460"/>
                  </a:cubicBezTo>
                  <a:lnTo>
                    <a:pt x="3313793" y="811324"/>
                  </a:lnTo>
                  <a:cubicBezTo>
                    <a:pt x="3313793" y="879904"/>
                    <a:pt x="3257912" y="935784"/>
                    <a:pt x="3189333" y="935784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93362" y="2383131"/>
            <a:ext cx="6098402" cy="1390283"/>
            <a:chOff x="0" y="0"/>
            <a:chExt cx="3024539" cy="6895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24539" cy="689519"/>
            </a:xfrm>
            <a:custGeom>
              <a:avLst/>
              <a:gdLst/>
              <a:ahLst/>
              <a:cxnLst/>
              <a:rect l="l" t="t" r="r" b="b"/>
              <a:pathLst>
                <a:path w="3024539" h="689519">
                  <a:moveTo>
                    <a:pt x="2900079" y="689519"/>
                  </a:moveTo>
                  <a:lnTo>
                    <a:pt x="124460" y="689519"/>
                  </a:lnTo>
                  <a:cubicBezTo>
                    <a:pt x="55880" y="689519"/>
                    <a:pt x="0" y="633639"/>
                    <a:pt x="0" y="5650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00079" y="0"/>
                  </a:lnTo>
                  <a:cubicBezTo>
                    <a:pt x="2968659" y="0"/>
                    <a:pt x="3024539" y="55880"/>
                    <a:pt x="3024539" y="124460"/>
                  </a:cubicBezTo>
                  <a:lnTo>
                    <a:pt x="3024539" y="565059"/>
                  </a:lnTo>
                  <a:cubicBezTo>
                    <a:pt x="3024539" y="633639"/>
                    <a:pt x="2968659" y="689519"/>
                    <a:pt x="2900079" y="689519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63790" y="5109147"/>
            <a:ext cx="5515405" cy="97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3489" spc="66">
                <a:solidFill>
                  <a:srgbClr val="231F20"/>
                </a:solidFill>
                <a:latin typeface="Poppins Bold Bold"/>
              </a:rPr>
              <a:t>Familiarización con las funcionalidades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8741288" y="1962099"/>
            <a:ext cx="2263009" cy="2263000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494" r="-5494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144000" y="4449696"/>
            <a:ext cx="2263009" cy="2263000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7142" r="-57142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03159" y="4755329"/>
            <a:ext cx="2263009" cy="2263000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7647" b="-17647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597471" y="2057914"/>
            <a:ext cx="2263009" cy="2263000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257" r="-1257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402914" y="7522788"/>
            <a:ext cx="2263009" cy="2263000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02" r="-302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022405" y="2707198"/>
            <a:ext cx="3352913" cy="99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4"/>
              </a:lnSpc>
            </a:pPr>
            <a:r>
              <a:rPr lang="en-US" sz="3628" spc="68">
                <a:solidFill>
                  <a:srgbClr val="231F20"/>
                </a:solidFill>
                <a:latin typeface="Poppins Bold Bold"/>
              </a:rPr>
              <a:t>Objetivos cumplidos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99150" y="8132866"/>
            <a:ext cx="3799649" cy="99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4"/>
              </a:lnSpc>
            </a:pPr>
            <a:r>
              <a:rPr lang="en-US" sz="3628" spc="68">
                <a:solidFill>
                  <a:srgbClr val="231F20"/>
                </a:solidFill>
                <a:latin typeface="Poppins Bold Bold"/>
              </a:rPr>
              <a:t>Aplicación completada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556965" y="7986204"/>
            <a:ext cx="5881817" cy="96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3455" spc="65">
                <a:solidFill>
                  <a:srgbClr val="231F20"/>
                </a:solidFill>
                <a:latin typeface="Poppins Bold Bold"/>
              </a:rPr>
              <a:t>Ingresar, gestionar y controlar movimientos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63790" y="2843268"/>
            <a:ext cx="5257140" cy="508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3644" spc="69">
                <a:solidFill>
                  <a:srgbClr val="231F20"/>
                </a:solidFill>
                <a:latin typeface="Poppins Bold Bold"/>
              </a:rPr>
              <a:t>Manual de usuario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22999" y="3959783"/>
            <a:ext cx="8442002" cy="2367434"/>
            <a:chOff x="0" y="0"/>
            <a:chExt cx="11256002" cy="31565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342384"/>
              <a:ext cx="11256002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>
                  <a:solidFill>
                    <a:srgbClr val="FFFFFF"/>
                  </a:solidFill>
                  <a:latin typeface="Now Bold"/>
                </a:rPr>
                <a:t>GRACIAS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1256002" cy="958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5"/>
                </a:lnSpc>
              </a:pPr>
              <a:r>
                <a:rPr lang="en-US" sz="4859" spc="1078">
                  <a:solidFill>
                    <a:srgbClr val="38B6FF"/>
                  </a:solidFill>
                  <a:latin typeface="Now"/>
                </a:rPr>
                <a:t>ESO ES TODO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 dirty="0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6594" y="3206927"/>
            <a:ext cx="9174812" cy="3120290"/>
            <a:chOff x="0" y="0"/>
            <a:chExt cx="12233083" cy="4160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346192"/>
              <a:ext cx="12233083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 dirty="0">
                  <a:solidFill>
                    <a:srgbClr val="FFFFFF"/>
                  </a:solidFill>
                  <a:latin typeface="Now Bold"/>
                </a:rPr>
                <a:t>MOMENTO 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233083" cy="197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SITUACIÓN OBJETO </a:t>
              </a:r>
            </a:p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 DE ESTUDIO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4176" y="2247834"/>
            <a:ext cx="3720611" cy="875375"/>
            <a:chOff x="0" y="0"/>
            <a:chExt cx="2592253" cy="609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253" cy="609898"/>
            </a:xfrm>
            <a:custGeom>
              <a:avLst/>
              <a:gdLst/>
              <a:ahLst/>
              <a:cxnLst/>
              <a:rect l="l" t="t" r="r" b="b"/>
              <a:pathLst>
                <a:path w="2592253" h="609898">
                  <a:moveTo>
                    <a:pt x="0" y="0"/>
                  </a:moveTo>
                  <a:lnTo>
                    <a:pt x="2592253" y="0"/>
                  </a:lnTo>
                  <a:lnTo>
                    <a:pt x="2592253" y="609898"/>
                  </a:lnTo>
                  <a:lnTo>
                    <a:pt x="0" y="60989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4176" y="1365438"/>
            <a:ext cx="3720611" cy="882397"/>
            <a:chOff x="0" y="0"/>
            <a:chExt cx="2592253" cy="614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2253" cy="614790"/>
            </a:xfrm>
            <a:custGeom>
              <a:avLst/>
              <a:gdLst/>
              <a:ahLst/>
              <a:cxnLst/>
              <a:rect l="l" t="t" r="r" b="b"/>
              <a:pathLst>
                <a:path w="2592253" h="614790">
                  <a:moveTo>
                    <a:pt x="0" y="0"/>
                  </a:moveTo>
                  <a:lnTo>
                    <a:pt x="2592253" y="0"/>
                  </a:lnTo>
                  <a:lnTo>
                    <a:pt x="2592253" y="614790"/>
                  </a:lnTo>
                  <a:lnTo>
                    <a:pt x="0" y="614790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04745" y="2126328"/>
            <a:ext cx="1974431" cy="197442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102" t="-10438" r="-14867"/>
              </a:stretch>
            </a:blip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79367" y="6844834"/>
            <a:ext cx="3720611" cy="906666"/>
            <a:chOff x="0" y="0"/>
            <a:chExt cx="2592253" cy="631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2253" cy="631699"/>
            </a:xfrm>
            <a:custGeom>
              <a:avLst/>
              <a:gdLst/>
              <a:ahLst/>
              <a:cxnLst/>
              <a:rect l="l" t="t" r="r" b="b"/>
              <a:pathLst>
                <a:path w="2592253" h="631699">
                  <a:moveTo>
                    <a:pt x="0" y="0"/>
                  </a:moveTo>
                  <a:lnTo>
                    <a:pt x="2592253" y="0"/>
                  </a:lnTo>
                  <a:lnTo>
                    <a:pt x="2592253" y="631699"/>
                  </a:lnTo>
                  <a:lnTo>
                    <a:pt x="0" y="63169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79367" y="5962437"/>
            <a:ext cx="3720611" cy="882397"/>
            <a:chOff x="0" y="0"/>
            <a:chExt cx="2592253" cy="6147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92253" cy="614790"/>
            </a:xfrm>
            <a:custGeom>
              <a:avLst/>
              <a:gdLst/>
              <a:ahLst/>
              <a:cxnLst/>
              <a:rect l="l" t="t" r="r" b="b"/>
              <a:pathLst>
                <a:path w="2592253" h="614790">
                  <a:moveTo>
                    <a:pt x="0" y="0"/>
                  </a:moveTo>
                  <a:lnTo>
                    <a:pt x="2592253" y="0"/>
                  </a:lnTo>
                  <a:lnTo>
                    <a:pt x="2592253" y="614790"/>
                  </a:lnTo>
                  <a:lnTo>
                    <a:pt x="0" y="614790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119936" y="6725612"/>
            <a:ext cx="1974431" cy="197442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3472" r="-13472"/>
              </a:stretch>
            </a:blip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6460" y="5285906"/>
            <a:ext cx="3720611" cy="863359"/>
            <a:chOff x="0" y="0"/>
            <a:chExt cx="2592253" cy="6015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92253" cy="601526"/>
            </a:xfrm>
            <a:custGeom>
              <a:avLst/>
              <a:gdLst/>
              <a:ahLst/>
              <a:cxnLst/>
              <a:rect l="l" t="t" r="r" b="b"/>
              <a:pathLst>
                <a:path w="2592253" h="601526">
                  <a:moveTo>
                    <a:pt x="0" y="0"/>
                  </a:moveTo>
                  <a:lnTo>
                    <a:pt x="2592253" y="0"/>
                  </a:lnTo>
                  <a:lnTo>
                    <a:pt x="2592253" y="601526"/>
                  </a:lnTo>
                  <a:lnTo>
                    <a:pt x="0" y="60152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76460" y="4403509"/>
            <a:ext cx="3720611" cy="882397"/>
            <a:chOff x="0" y="0"/>
            <a:chExt cx="2592253" cy="6147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92253" cy="614790"/>
            </a:xfrm>
            <a:custGeom>
              <a:avLst/>
              <a:gdLst/>
              <a:ahLst/>
              <a:cxnLst/>
              <a:rect l="l" t="t" r="r" b="b"/>
              <a:pathLst>
                <a:path w="2592253" h="614790">
                  <a:moveTo>
                    <a:pt x="0" y="0"/>
                  </a:moveTo>
                  <a:lnTo>
                    <a:pt x="2592253" y="0"/>
                  </a:lnTo>
                  <a:lnTo>
                    <a:pt x="2592253" y="614790"/>
                  </a:lnTo>
                  <a:lnTo>
                    <a:pt x="0" y="614790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2349550" y="5140982"/>
            <a:ext cx="1974431" cy="1974424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016" r="-8016"/>
              </a:stretch>
            </a:blip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882215" y="8188416"/>
            <a:ext cx="3720611" cy="800313"/>
            <a:chOff x="0" y="0"/>
            <a:chExt cx="2592253" cy="5576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92253" cy="557600"/>
            </a:xfrm>
            <a:custGeom>
              <a:avLst/>
              <a:gdLst/>
              <a:ahLst/>
              <a:cxnLst/>
              <a:rect l="l" t="t" r="r" b="b"/>
              <a:pathLst>
                <a:path w="2592253" h="557600">
                  <a:moveTo>
                    <a:pt x="0" y="0"/>
                  </a:moveTo>
                  <a:lnTo>
                    <a:pt x="2592253" y="0"/>
                  </a:lnTo>
                  <a:lnTo>
                    <a:pt x="2592253" y="557600"/>
                  </a:lnTo>
                  <a:lnTo>
                    <a:pt x="0" y="55760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82215" y="7306019"/>
            <a:ext cx="3720611" cy="882397"/>
            <a:chOff x="0" y="0"/>
            <a:chExt cx="2592253" cy="6147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92253" cy="614790"/>
            </a:xfrm>
            <a:custGeom>
              <a:avLst/>
              <a:gdLst/>
              <a:ahLst/>
              <a:cxnLst/>
              <a:rect l="l" t="t" r="r" b="b"/>
              <a:pathLst>
                <a:path w="2592253" h="614790">
                  <a:moveTo>
                    <a:pt x="0" y="0"/>
                  </a:moveTo>
                  <a:lnTo>
                    <a:pt x="2592253" y="0"/>
                  </a:lnTo>
                  <a:lnTo>
                    <a:pt x="2592253" y="614790"/>
                  </a:lnTo>
                  <a:lnTo>
                    <a:pt x="0" y="614790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722785" y="8049824"/>
            <a:ext cx="1974431" cy="1974424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07" r="-16607"/>
              </a:stretch>
            </a:blip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107388" y="1345495"/>
            <a:ext cx="6540703" cy="8523740"/>
            <a:chOff x="0" y="0"/>
            <a:chExt cx="2477996" cy="32292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77996" cy="3229285"/>
            </a:xfrm>
            <a:custGeom>
              <a:avLst/>
              <a:gdLst/>
              <a:ahLst/>
              <a:cxnLst/>
              <a:rect l="l" t="t" r="r" b="b"/>
              <a:pathLst>
                <a:path w="2477996" h="3229285">
                  <a:moveTo>
                    <a:pt x="0" y="0"/>
                  </a:moveTo>
                  <a:lnTo>
                    <a:pt x="2477996" y="0"/>
                  </a:lnTo>
                  <a:lnTo>
                    <a:pt x="2477996" y="3229285"/>
                  </a:lnTo>
                  <a:lnTo>
                    <a:pt x="0" y="3229285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 dirty="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304903" y="1569986"/>
            <a:ext cx="6162953" cy="8093808"/>
            <a:chOff x="0" y="0"/>
            <a:chExt cx="2794817" cy="367043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94817" cy="3670434"/>
            </a:xfrm>
            <a:custGeom>
              <a:avLst/>
              <a:gdLst/>
              <a:ahLst/>
              <a:cxnLst/>
              <a:rect l="l" t="t" r="r" b="b"/>
              <a:pathLst>
                <a:path w="2794817" h="3670434">
                  <a:moveTo>
                    <a:pt x="0" y="0"/>
                  </a:moveTo>
                  <a:lnTo>
                    <a:pt x="2794817" y="0"/>
                  </a:lnTo>
                  <a:lnTo>
                    <a:pt x="2794817" y="3670434"/>
                  </a:lnTo>
                  <a:lnTo>
                    <a:pt x="0" y="3670434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 dirty="0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2336030" y="6789637"/>
            <a:ext cx="3950070" cy="2564080"/>
          </a:xfrm>
          <a:custGeom>
            <a:avLst/>
            <a:gdLst/>
            <a:ahLst/>
            <a:cxnLst/>
            <a:rect l="l" t="t" r="r" b="b"/>
            <a:pathLst>
              <a:path w="3950070" h="2564080">
                <a:moveTo>
                  <a:pt x="0" y="0"/>
                </a:moveTo>
                <a:lnTo>
                  <a:pt x="3950069" y="0"/>
                </a:lnTo>
                <a:lnTo>
                  <a:pt x="3950069" y="2564080"/>
                </a:lnTo>
                <a:lnTo>
                  <a:pt x="0" y="2564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419" dirty="0"/>
          </a:p>
        </p:txBody>
      </p:sp>
      <p:sp>
        <p:nvSpPr>
          <p:cNvPr id="37" name="TextBox 37"/>
          <p:cNvSpPr txBox="1"/>
          <p:nvPr/>
        </p:nvSpPr>
        <p:spPr>
          <a:xfrm>
            <a:off x="4352556" y="561815"/>
            <a:ext cx="8434902" cy="88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1"/>
              </a:lnSpc>
            </a:pPr>
            <a:r>
              <a:rPr lang="en-US" sz="5703" spc="-148" dirty="0">
                <a:solidFill>
                  <a:srgbClr val="231F20"/>
                </a:solidFill>
                <a:latin typeface="Poppins Medium Bold"/>
              </a:rPr>
              <a:t>Problemas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5727" y="1499968"/>
            <a:ext cx="3037509" cy="54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3181" dirty="0" err="1">
                <a:solidFill>
                  <a:srgbClr val="231F20"/>
                </a:solidFill>
                <a:latin typeface="Glacial Indifference Bold"/>
              </a:rPr>
              <a:t>Conocimiento</a:t>
            </a:r>
            <a:endParaRPr lang="en-US" sz="3181">
              <a:solidFill>
                <a:srgbClr val="231F20"/>
              </a:solidFill>
              <a:latin typeface="Glacial Indifferen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628235" y="6096967"/>
            <a:ext cx="3037509" cy="54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3181">
                <a:solidFill>
                  <a:srgbClr val="231F20"/>
                </a:solidFill>
                <a:latin typeface="Glacial Indifference Bold"/>
              </a:rPr>
              <a:t>Complejidad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18011" y="4538039"/>
            <a:ext cx="3037509" cy="54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3181">
                <a:solidFill>
                  <a:srgbClr val="231F20"/>
                </a:solidFill>
                <a:latin typeface="Glacial Indifference Bold"/>
              </a:rPr>
              <a:t>Accesibilidad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223766" y="7469556"/>
            <a:ext cx="3037509" cy="54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s-VE" sz="3181" dirty="0">
                <a:solidFill>
                  <a:srgbClr val="231F20"/>
                </a:solidFill>
                <a:latin typeface="Glacial Indifference Bold"/>
              </a:rPr>
              <a:t>Preferencia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543028" y="2084729"/>
            <a:ext cx="5536072" cy="458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3325" spc="63">
                <a:solidFill>
                  <a:srgbClr val="231F20"/>
                </a:solidFill>
                <a:latin typeface="Poppins Bold Bold"/>
              </a:rPr>
              <a:t>¿Cuál es la situación?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endParaRPr lang="en-US" sz="3325" spc="63">
              <a:solidFill>
                <a:srgbClr val="231F20"/>
              </a:solidFill>
              <a:latin typeface="Poppins Bold Bold"/>
            </a:endParaRP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3325" spc="63">
                <a:solidFill>
                  <a:srgbClr val="231F20"/>
                </a:solidFill>
                <a:latin typeface="Poppins Bold Bold"/>
              </a:rPr>
              <a:t>¿Cuáles características y funcionalidades?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endParaRPr lang="en-US" sz="3325" spc="63">
              <a:solidFill>
                <a:srgbClr val="231F20"/>
              </a:solidFill>
              <a:latin typeface="Poppins Bold Bold"/>
            </a:endParaRP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3325" spc="63">
                <a:solidFill>
                  <a:srgbClr val="231F20"/>
                </a:solidFill>
                <a:latin typeface="Poppins Bold Bold"/>
              </a:rPr>
              <a:t>¿Qué elementos se han de añadir?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endParaRPr lang="en-US" sz="3325" spc="63">
              <a:solidFill>
                <a:srgbClr val="231F20"/>
              </a:solidFill>
              <a:latin typeface="Poppins Bold Bold"/>
            </a:endParaRP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3325" spc="63">
                <a:solidFill>
                  <a:srgbClr val="231F20"/>
                </a:solidFill>
                <a:latin typeface="Poppins Bold Bold"/>
              </a:rPr>
              <a:t>¿Cómo se comprobará la funcionalidad?</a:t>
            </a:r>
          </a:p>
        </p:txBody>
      </p:sp>
      <p:grpSp>
        <p:nvGrpSpPr>
          <p:cNvPr id="44" name="Group 8">
            <a:extLst>
              <a:ext uri="{FF2B5EF4-FFF2-40B4-BE49-F238E27FC236}">
                <a16:creationId xmlns:a16="http://schemas.microsoft.com/office/drawing/2014/main" id="{9129737A-759F-0602-E25E-2F690BFCC8E8}"/>
              </a:ext>
            </a:extLst>
          </p:cNvPr>
          <p:cNvGrpSpPr/>
          <p:nvPr/>
        </p:nvGrpSpPr>
        <p:grpSpPr>
          <a:xfrm>
            <a:off x="5724966" y="3334501"/>
            <a:ext cx="3720611" cy="940352"/>
            <a:chOff x="0" y="0"/>
            <a:chExt cx="2592253" cy="655169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2AED055E-E226-1CC0-9F3B-180C9B323730}"/>
                </a:ext>
              </a:extLst>
            </p:cNvPr>
            <p:cNvSpPr/>
            <p:nvPr/>
          </p:nvSpPr>
          <p:spPr>
            <a:xfrm>
              <a:off x="0" y="0"/>
              <a:ext cx="2592253" cy="655169"/>
            </a:xfrm>
            <a:custGeom>
              <a:avLst/>
              <a:gdLst/>
              <a:ahLst/>
              <a:cxnLst/>
              <a:rect l="l" t="t" r="r" b="b"/>
              <a:pathLst>
                <a:path w="2592253" h="655169">
                  <a:moveTo>
                    <a:pt x="0" y="0"/>
                  </a:moveTo>
                  <a:lnTo>
                    <a:pt x="2592253" y="0"/>
                  </a:lnTo>
                  <a:lnTo>
                    <a:pt x="2592253" y="655169"/>
                  </a:lnTo>
                  <a:lnTo>
                    <a:pt x="0" y="65516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6" name="Group 10">
            <a:extLst>
              <a:ext uri="{FF2B5EF4-FFF2-40B4-BE49-F238E27FC236}">
                <a16:creationId xmlns:a16="http://schemas.microsoft.com/office/drawing/2014/main" id="{1389B5C4-1390-7415-2C6C-AEC2E0B1EAB0}"/>
              </a:ext>
            </a:extLst>
          </p:cNvPr>
          <p:cNvGrpSpPr/>
          <p:nvPr/>
        </p:nvGrpSpPr>
        <p:grpSpPr>
          <a:xfrm>
            <a:off x="5724966" y="2452104"/>
            <a:ext cx="3720611" cy="882397"/>
            <a:chOff x="0" y="0"/>
            <a:chExt cx="2592253" cy="614790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BB56D9E-4C0F-F0E7-359C-C7C31C20246F}"/>
                </a:ext>
              </a:extLst>
            </p:cNvPr>
            <p:cNvSpPr/>
            <p:nvPr/>
          </p:nvSpPr>
          <p:spPr>
            <a:xfrm>
              <a:off x="0" y="0"/>
              <a:ext cx="2592253" cy="614790"/>
            </a:xfrm>
            <a:custGeom>
              <a:avLst/>
              <a:gdLst/>
              <a:ahLst/>
              <a:cxnLst/>
              <a:rect l="l" t="t" r="r" b="b"/>
              <a:pathLst>
                <a:path w="2592253" h="614790">
                  <a:moveTo>
                    <a:pt x="0" y="0"/>
                  </a:moveTo>
                  <a:lnTo>
                    <a:pt x="2592253" y="0"/>
                  </a:lnTo>
                  <a:lnTo>
                    <a:pt x="2592253" y="614790"/>
                  </a:lnTo>
                  <a:lnTo>
                    <a:pt x="0" y="614790"/>
                  </a:ln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5AC35FCA-AF5F-077D-35F2-B4CC17352CBD}"/>
              </a:ext>
            </a:extLst>
          </p:cNvPr>
          <p:cNvGrpSpPr>
            <a:grpSpLocks noChangeAspect="1"/>
          </p:cNvGrpSpPr>
          <p:nvPr/>
        </p:nvGrpSpPr>
        <p:grpSpPr>
          <a:xfrm>
            <a:off x="6541874" y="3137786"/>
            <a:ext cx="1974431" cy="1974424"/>
            <a:chOff x="0" y="0"/>
            <a:chExt cx="6350000" cy="6349975"/>
          </a:xfrm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2F02817-6A26-25E5-E681-0FFCB08742C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5131" r="-15131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50" name="TextBox 39">
            <a:extLst>
              <a:ext uri="{FF2B5EF4-FFF2-40B4-BE49-F238E27FC236}">
                <a16:creationId xmlns:a16="http://schemas.microsoft.com/office/drawing/2014/main" id="{5479DF18-B394-C98E-F8AC-613FDAE32D9C}"/>
              </a:ext>
            </a:extLst>
          </p:cNvPr>
          <p:cNvSpPr txBox="1"/>
          <p:nvPr/>
        </p:nvSpPr>
        <p:spPr>
          <a:xfrm>
            <a:off x="6076186" y="2549803"/>
            <a:ext cx="3037509" cy="54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3181">
                <a:solidFill>
                  <a:srgbClr val="231F20"/>
                </a:solidFill>
                <a:latin typeface="Glacial Indifference Bold"/>
              </a:rPr>
              <a:t>Gestión manual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5372" flipH="1">
            <a:off x="6554843" y="7618688"/>
            <a:ext cx="2313226" cy="653486"/>
          </a:xfrm>
          <a:custGeom>
            <a:avLst/>
            <a:gdLst/>
            <a:ahLst/>
            <a:cxnLst/>
            <a:rect l="l" t="t" r="r" b="b"/>
            <a:pathLst>
              <a:path w="2313226" h="653486">
                <a:moveTo>
                  <a:pt x="2313227" y="0"/>
                </a:moveTo>
                <a:lnTo>
                  <a:pt x="0" y="0"/>
                </a:lnTo>
                <a:lnTo>
                  <a:pt x="0" y="653487"/>
                </a:lnTo>
                <a:lnTo>
                  <a:pt x="2313227" y="653487"/>
                </a:lnTo>
                <a:lnTo>
                  <a:pt x="23132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 rot="9908365" flipH="1">
            <a:off x="9747732" y="1884159"/>
            <a:ext cx="2313226" cy="653486"/>
          </a:xfrm>
          <a:custGeom>
            <a:avLst/>
            <a:gdLst/>
            <a:ahLst/>
            <a:cxnLst/>
            <a:rect l="l" t="t" r="r" b="b"/>
            <a:pathLst>
              <a:path w="2313226" h="653486">
                <a:moveTo>
                  <a:pt x="2313226" y="0"/>
                </a:moveTo>
                <a:lnTo>
                  <a:pt x="0" y="0"/>
                </a:lnTo>
                <a:lnTo>
                  <a:pt x="0" y="653486"/>
                </a:lnTo>
                <a:lnTo>
                  <a:pt x="2313226" y="653486"/>
                </a:lnTo>
                <a:lnTo>
                  <a:pt x="23132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rot="2439106">
            <a:off x="9501093" y="7921289"/>
            <a:ext cx="2671808" cy="754786"/>
          </a:xfrm>
          <a:custGeom>
            <a:avLst/>
            <a:gdLst/>
            <a:ahLst/>
            <a:cxnLst/>
            <a:rect l="l" t="t" r="r" b="b"/>
            <a:pathLst>
              <a:path w="2671808" h="754786">
                <a:moveTo>
                  <a:pt x="0" y="0"/>
                </a:moveTo>
                <a:lnTo>
                  <a:pt x="2671808" y="0"/>
                </a:lnTo>
                <a:lnTo>
                  <a:pt x="2671808" y="754786"/>
                </a:lnTo>
                <a:lnTo>
                  <a:pt x="0" y="75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 rot="-9055353">
            <a:off x="6434748" y="1630373"/>
            <a:ext cx="2671808" cy="754786"/>
          </a:xfrm>
          <a:custGeom>
            <a:avLst/>
            <a:gdLst/>
            <a:ahLst/>
            <a:cxnLst/>
            <a:rect l="l" t="t" r="r" b="b"/>
            <a:pathLst>
              <a:path w="2671808" h="754786">
                <a:moveTo>
                  <a:pt x="0" y="0"/>
                </a:moveTo>
                <a:lnTo>
                  <a:pt x="2671808" y="0"/>
                </a:lnTo>
                <a:lnTo>
                  <a:pt x="2671808" y="754785"/>
                </a:lnTo>
                <a:lnTo>
                  <a:pt x="0" y="754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6" name="Group 6"/>
          <p:cNvGrpSpPr/>
          <p:nvPr/>
        </p:nvGrpSpPr>
        <p:grpSpPr>
          <a:xfrm>
            <a:off x="6856114" y="3077140"/>
            <a:ext cx="4816159" cy="3859849"/>
            <a:chOff x="0" y="0"/>
            <a:chExt cx="1913890" cy="15338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533863"/>
            </a:xfrm>
            <a:custGeom>
              <a:avLst/>
              <a:gdLst/>
              <a:ahLst/>
              <a:cxnLst/>
              <a:rect l="l" t="t" r="r" b="b"/>
              <a:pathLst>
                <a:path w="1913890" h="1533863">
                  <a:moveTo>
                    <a:pt x="1789430" y="1533863"/>
                  </a:moveTo>
                  <a:lnTo>
                    <a:pt x="124460" y="1533863"/>
                  </a:lnTo>
                  <a:cubicBezTo>
                    <a:pt x="55880" y="1533863"/>
                    <a:pt x="0" y="1477983"/>
                    <a:pt x="0" y="1409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409403"/>
                  </a:lnTo>
                  <a:cubicBezTo>
                    <a:pt x="1913890" y="1477983"/>
                    <a:pt x="1858010" y="1533863"/>
                    <a:pt x="1789430" y="1533863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96381" y="687891"/>
            <a:ext cx="4832479" cy="3046023"/>
            <a:chOff x="0" y="0"/>
            <a:chExt cx="2323311" cy="1464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3311" cy="1464437"/>
            </a:xfrm>
            <a:custGeom>
              <a:avLst/>
              <a:gdLst/>
              <a:ahLst/>
              <a:cxnLst/>
              <a:rect l="l" t="t" r="r" b="b"/>
              <a:pathLst>
                <a:path w="2323311" h="1464437">
                  <a:moveTo>
                    <a:pt x="2198851" y="1464437"/>
                  </a:moveTo>
                  <a:lnTo>
                    <a:pt x="124460" y="1464437"/>
                  </a:lnTo>
                  <a:cubicBezTo>
                    <a:pt x="55880" y="1464437"/>
                    <a:pt x="0" y="1408557"/>
                    <a:pt x="0" y="1339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98851" y="0"/>
                  </a:lnTo>
                  <a:cubicBezTo>
                    <a:pt x="2267431" y="0"/>
                    <a:pt x="2323311" y="55880"/>
                    <a:pt x="2323311" y="124460"/>
                  </a:cubicBezTo>
                  <a:lnTo>
                    <a:pt x="2323311" y="1339977"/>
                  </a:lnTo>
                  <a:cubicBezTo>
                    <a:pt x="2323311" y="1408557"/>
                    <a:pt x="2267431" y="1464437"/>
                    <a:pt x="2198851" y="1464437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96381" y="6371194"/>
            <a:ext cx="4832479" cy="3046023"/>
            <a:chOff x="0" y="0"/>
            <a:chExt cx="2323311" cy="14644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3311" cy="1464437"/>
            </a:xfrm>
            <a:custGeom>
              <a:avLst/>
              <a:gdLst/>
              <a:ahLst/>
              <a:cxnLst/>
              <a:rect l="l" t="t" r="r" b="b"/>
              <a:pathLst>
                <a:path w="2323311" h="1464437">
                  <a:moveTo>
                    <a:pt x="2198851" y="1464437"/>
                  </a:moveTo>
                  <a:lnTo>
                    <a:pt x="124460" y="1464437"/>
                  </a:lnTo>
                  <a:cubicBezTo>
                    <a:pt x="55880" y="1464437"/>
                    <a:pt x="0" y="1408557"/>
                    <a:pt x="0" y="1339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98851" y="0"/>
                  </a:lnTo>
                  <a:cubicBezTo>
                    <a:pt x="2267431" y="0"/>
                    <a:pt x="2323311" y="55880"/>
                    <a:pt x="2323311" y="124460"/>
                  </a:cubicBezTo>
                  <a:lnTo>
                    <a:pt x="2323311" y="1339977"/>
                  </a:lnTo>
                  <a:cubicBezTo>
                    <a:pt x="2323311" y="1408557"/>
                    <a:pt x="2267431" y="1464437"/>
                    <a:pt x="2198851" y="1464437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87891"/>
            <a:ext cx="5280164" cy="3046023"/>
            <a:chOff x="0" y="0"/>
            <a:chExt cx="2538545" cy="14644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38545" cy="1464437"/>
            </a:xfrm>
            <a:custGeom>
              <a:avLst/>
              <a:gdLst/>
              <a:ahLst/>
              <a:cxnLst/>
              <a:rect l="l" t="t" r="r" b="b"/>
              <a:pathLst>
                <a:path w="2538545" h="1464437">
                  <a:moveTo>
                    <a:pt x="2414085" y="1464437"/>
                  </a:moveTo>
                  <a:lnTo>
                    <a:pt x="124460" y="1464437"/>
                  </a:lnTo>
                  <a:cubicBezTo>
                    <a:pt x="55880" y="1464437"/>
                    <a:pt x="0" y="1408557"/>
                    <a:pt x="0" y="1339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14085" y="0"/>
                  </a:lnTo>
                  <a:cubicBezTo>
                    <a:pt x="2482665" y="0"/>
                    <a:pt x="2538545" y="55880"/>
                    <a:pt x="2538545" y="124460"/>
                  </a:cubicBezTo>
                  <a:lnTo>
                    <a:pt x="2538545" y="1339977"/>
                  </a:lnTo>
                  <a:cubicBezTo>
                    <a:pt x="2538545" y="1408557"/>
                    <a:pt x="2482665" y="1464437"/>
                    <a:pt x="2414085" y="1464437"/>
                  </a:cubicBezTo>
                  <a:close/>
                </a:path>
              </a:pathLst>
            </a:custGeom>
            <a:solidFill>
              <a:srgbClr val="6699FE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371194"/>
            <a:ext cx="5280164" cy="3046023"/>
            <a:chOff x="0" y="0"/>
            <a:chExt cx="2538545" cy="14644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38545" cy="1464437"/>
            </a:xfrm>
            <a:custGeom>
              <a:avLst/>
              <a:gdLst/>
              <a:ahLst/>
              <a:cxnLst/>
              <a:rect l="l" t="t" r="r" b="b"/>
              <a:pathLst>
                <a:path w="2538545" h="1464437">
                  <a:moveTo>
                    <a:pt x="2414085" y="1464437"/>
                  </a:moveTo>
                  <a:lnTo>
                    <a:pt x="124460" y="1464437"/>
                  </a:lnTo>
                  <a:cubicBezTo>
                    <a:pt x="55880" y="1464437"/>
                    <a:pt x="0" y="1408557"/>
                    <a:pt x="0" y="1339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14085" y="0"/>
                  </a:lnTo>
                  <a:cubicBezTo>
                    <a:pt x="2482665" y="0"/>
                    <a:pt x="2538545" y="55880"/>
                    <a:pt x="2538545" y="124460"/>
                  </a:cubicBezTo>
                  <a:lnTo>
                    <a:pt x="2538545" y="1339977"/>
                  </a:lnTo>
                  <a:cubicBezTo>
                    <a:pt x="2538545" y="1408557"/>
                    <a:pt x="2482665" y="1464437"/>
                    <a:pt x="2414085" y="1464437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472380" y="7875156"/>
            <a:ext cx="2354704" cy="2354695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32" b="-132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472380" y="2581907"/>
            <a:ext cx="2392804" cy="239279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3818" r="-13818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333475" y="7846581"/>
            <a:ext cx="2430904" cy="243089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403606" y="2454779"/>
            <a:ext cx="2386828" cy="2386819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1183" r="-21183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29711" y="4558253"/>
            <a:ext cx="4268965" cy="81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8"/>
              </a:lnSpc>
            </a:pPr>
            <a:r>
              <a:rPr lang="en-US" sz="5240">
                <a:solidFill>
                  <a:srgbClr val="FFFFFF"/>
                </a:solidFill>
                <a:latin typeface="Poppins Bold Bold"/>
              </a:rPr>
              <a:t>Objetivos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90387" y="1286892"/>
            <a:ext cx="3644467" cy="9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5"/>
              </a:lnSpc>
            </a:pPr>
            <a:r>
              <a:rPr lang="en-US" sz="3085">
                <a:solidFill>
                  <a:srgbClr val="231F20"/>
                </a:solidFill>
                <a:latin typeface="Poppins Bold Bold"/>
              </a:rPr>
              <a:t>Diagnosticar la situación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39306" y="6865565"/>
            <a:ext cx="3644467" cy="9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5"/>
              </a:lnSpc>
            </a:pPr>
            <a:r>
              <a:rPr lang="en-US" sz="3085">
                <a:solidFill>
                  <a:srgbClr val="231F20"/>
                </a:solidFill>
                <a:latin typeface="Poppins Bold Bold"/>
              </a:rPr>
              <a:t>Codificar la aplicación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7735" y="1286892"/>
            <a:ext cx="3982093" cy="9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5"/>
              </a:lnSpc>
            </a:pPr>
            <a:r>
              <a:rPr lang="en-US" sz="3085">
                <a:solidFill>
                  <a:srgbClr val="231F20"/>
                </a:solidFill>
                <a:latin typeface="Poppins Bold Bold"/>
              </a:rPr>
              <a:t>Desarrollar una aplicación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7735" y="6918125"/>
            <a:ext cx="3982093" cy="96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5"/>
              </a:lnSpc>
            </a:pPr>
            <a:r>
              <a:rPr lang="en-US" sz="3085">
                <a:solidFill>
                  <a:srgbClr val="231F20"/>
                </a:solidFill>
                <a:latin typeface="Poppins Bold Bold"/>
              </a:rPr>
              <a:t>Determinar los elementos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4999" y="-3174813"/>
            <a:ext cx="16212984" cy="16212984"/>
          </a:xfrm>
          <a:custGeom>
            <a:avLst/>
            <a:gdLst/>
            <a:ahLst/>
            <a:cxnLst/>
            <a:rect l="l" t="t" r="r" b="b"/>
            <a:pathLst>
              <a:path w="16212984" h="16212984">
                <a:moveTo>
                  <a:pt x="0" y="0"/>
                </a:moveTo>
                <a:lnTo>
                  <a:pt x="16212984" y="0"/>
                </a:lnTo>
                <a:lnTo>
                  <a:pt x="16212984" y="16212985"/>
                </a:lnTo>
                <a:lnTo>
                  <a:pt x="0" y="1621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11348336" y="3541396"/>
            <a:ext cx="5917804" cy="1390283"/>
            <a:chOff x="0" y="0"/>
            <a:chExt cx="7890406" cy="18537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90406" cy="1853711"/>
              <a:chOff x="0" y="0"/>
              <a:chExt cx="2934970" cy="68951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34970" cy="689519"/>
              </a:xfrm>
              <a:custGeom>
                <a:avLst/>
                <a:gdLst/>
                <a:ahLst/>
                <a:cxnLst/>
                <a:rect l="l" t="t" r="r" b="b"/>
                <a:pathLst>
                  <a:path w="2934970" h="689519">
                    <a:moveTo>
                      <a:pt x="2810510" y="689519"/>
                    </a:moveTo>
                    <a:lnTo>
                      <a:pt x="124460" y="689519"/>
                    </a:lnTo>
                    <a:cubicBezTo>
                      <a:pt x="55880" y="689519"/>
                      <a:pt x="0" y="633639"/>
                      <a:pt x="0" y="5650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10510" y="0"/>
                    </a:lnTo>
                    <a:cubicBezTo>
                      <a:pt x="2879090" y="0"/>
                      <a:pt x="2934970" y="55880"/>
                      <a:pt x="2934970" y="124460"/>
                    </a:cubicBezTo>
                    <a:lnTo>
                      <a:pt x="2934970" y="565059"/>
                    </a:lnTo>
                    <a:cubicBezTo>
                      <a:pt x="2934970" y="633639"/>
                      <a:pt x="2879090" y="689519"/>
                      <a:pt x="2810510" y="689519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56516" y="639129"/>
              <a:ext cx="5977374" cy="691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2"/>
                </a:lnSpc>
              </a:pPr>
              <a:r>
                <a:rPr lang="en-US" sz="3644" spc="69">
                  <a:solidFill>
                    <a:srgbClr val="231F20"/>
                  </a:solidFill>
                  <a:latin typeface="Poppins Bold Bold"/>
                </a:rPr>
                <a:t>Aplicaciones web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07857" y="3343679"/>
            <a:ext cx="1844439" cy="184443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225" r="-30225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9" name="Freeform 9"/>
          <p:cNvSpPr/>
          <p:nvPr/>
        </p:nvSpPr>
        <p:spPr>
          <a:xfrm>
            <a:off x="-13528359" y="-4088117"/>
            <a:ext cx="18552454" cy="18552454"/>
          </a:xfrm>
          <a:custGeom>
            <a:avLst/>
            <a:gdLst/>
            <a:ahLst/>
            <a:cxnLst/>
            <a:rect l="l" t="t" r="r" b="b"/>
            <a:pathLst>
              <a:path w="18552454" h="18552454">
                <a:moveTo>
                  <a:pt x="0" y="0"/>
                </a:moveTo>
                <a:lnTo>
                  <a:pt x="18552455" y="0"/>
                </a:lnTo>
                <a:lnTo>
                  <a:pt x="18552455" y="18552454"/>
                </a:lnTo>
                <a:lnTo>
                  <a:pt x="0" y="185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10" name="Group 10"/>
          <p:cNvGrpSpPr/>
          <p:nvPr/>
        </p:nvGrpSpPr>
        <p:grpSpPr>
          <a:xfrm>
            <a:off x="1362313" y="2468035"/>
            <a:ext cx="5842604" cy="1442758"/>
            <a:chOff x="0" y="0"/>
            <a:chExt cx="7790139" cy="192367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790139" cy="1923678"/>
              <a:chOff x="0" y="0"/>
              <a:chExt cx="2910204" cy="7186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910204" cy="718639"/>
              </a:xfrm>
              <a:custGeom>
                <a:avLst/>
                <a:gdLst/>
                <a:ahLst/>
                <a:cxnLst/>
                <a:rect l="l" t="t" r="r" b="b"/>
                <a:pathLst>
                  <a:path w="2910204" h="718639">
                    <a:moveTo>
                      <a:pt x="2785744" y="718638"/>
                    </a:moveTo>
                    <a:lnTo>
                      <a:pt x="124460" y="718638"/>
                    </a:lnTo>
                    <a:cubicBezTo>
                      <a:pt x="55880" y="718638"/>
                      <a:pt x="0" y="662758"/>
                      <a:pt x="0" y="5941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85744" y="0"/>
                    </a:lnTo>
                    <a:cubicBezTo>
                      <a:pt x="2854324" y="0"/>
                      <a:pt x="2910204" y="55880"/>
                      <a:pt x="2910204" y="124460"/>
                    </a:cubicBezTo>
                    <a:lnTo>
                      <a:pt x="2910204" y="594179"/>
                    </a:lnTo>
                    <a:cubicBezTo>
                      <a:pt x="2910204" y="662758"/>
                      <a:pt x="2854324" y="718639"/>
                      <a:pt x="2785744" y="718639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213456" y="303008"/>
              <a:ext cx="5576683" cy="133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4"/>
                </a:lnSpc>
              </a:pPr>
              <a:r>
                <a:rPr lang="en-US" sz="3628" spc="68" dirty="0">
                  <a:solidFill>
                    <a:srgbClr val="231F20"/>
                  </a:solidFill>
                  <a:latin typeface="Poppins Bold Bold"/>
                </a:rPr>
                <a:t>Falta de </a:t>
              </a:r>
              <a:r>
                <a:rPr lang="en-US" sz="3628" spc="68" dirty="0" err="1">
                  <a:solidFill>
                    <a:srgbClr val="231F20"/>
                  </a:solidFill>
                  <a:latin typeface="Poppins Bold Bold"/>
                </a:rPr>
                <a:t>conocimiento</a:t>
              </a:r>
              <a:endParaRPr lang="en-US" sz="3628" spc="68" dirty="0">
                <a:solidFill>
                  <a:srgbClr val="231F20"/>
                </a:solidFill>
                <a:latin typeface="Poppins Bold Bold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61999" y="2271169"/>
            <a:ext cx="1836498" cy="183649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6098" r="-26098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01713" y="5301043"/>
            <a:ext cx="5842604" cy="1325837"/>
            <a:chOff x="0" y="0"/>
            <a:chExt cx="7790139" cy="176778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790139" cy="1767783"/>
              <a:chOff x="0" y="0"/>
              <a:chExt cx="2910204" cy="660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9102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910204" h="660400">
                    <a:moveTo>
                      <a:pt x="278574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85744" y="0"/>
                    </a:lnTo>
                    <a:cubicBezTo>
                      <a:pt x="2854324" y="0"/>
                      <a:pt x="2910204" y="55880"/>
                      <a:pt x="2910204" y="124460"/>
                    </a:cubicBezTo>
                    <a:lnTo>
                      <a:pt x="2910204" y="535940"/>
                    </a:lnTo>
                    <a:cubicBezTo>
                      <a:pt x="2910204" y="604520"/>
                      <a:pt x="2854324" y="660400"/>
                      <a:pt x="2785744" y="660400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396357" y="608478"/>
              <a:ext cx="5462170" cy="67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4"/>
                </a:lnSpc>
              </a:pPr>
              <a:r>
                <a:rPr lang="en-US" sz="3628" spc="68" dirty="0" err="1">
                  <a:solidFill>
                    <a:srgbClr val="231F20"/>
                  </a:solidFill>
                  <a:latin typeface="Poppins Bold Bold"/>
                </a:rPr>
                <a:t>Simplificar</a:t>
              </a:r>
              <a:r>
                <a:rPr lang="en-US" sz="3628" spc="68" dirty="0">
                  <a:solidFill>
                    <a:srgbClr val="231F20"/>
                  </a:solidFill>
                  <a:latin typeface="Poppins Bold Bold"/>
                </a:rPr>
                <a:t> </a:t>
              </a:r>
              <a:r>
                <a:rPr lang="en-US" sz="3628" spc="68" dirty="0" err="1">
                  <a:solidFill>
                    <a:srgbClr val="231F20"/>
                  </a:solidFill>
                  <a:latin typeface="Poppins Bold Bold"/>
                </a:rPr>
                <a:t>uso</a:t>
              </a:r>
              <a:endParaRPr lang="en-US" sz="3628" spc="68" dirty="0">
                <a:solidFill>
                  <a:srgbClr val="231F20"/>
                </a:solidFill>
                <a:latin typeface="Poppins Bold Bold"/>
              </a:endParaRP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796658" y="5079210"/>
            <a:ext cx="1769510" cy="176950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7142" r="-57142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94215" y="7820319"/>
            <a:ext cx="6481014" cy="1501460"/>
            <a:chOff x="0" y="0"/>
            <a:chExt cx="8641352" cy="200194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211965" cy="2001947"/>
              <a:chOff x="0" y="0"/>
              <a:chExt cx="3067787" cy="74787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067788" cy="747878"/>
              </a:xfrm>
              <a:custGeom>
                <a:avLst/>
                <a:gdLst/>
                <a:ahLst/>
                <a:cxnLst/>
                <a:rect l="l" t="t" r="r" b="b"/>
                <a:pathLst>
                  <a:path w="3067788" h="747878">
                    <a:moveTo>
                      <a:pt x="2943327" y="747878"/>
                    </a:moveTo>
                    <a:lnTo>
                      <a:pt x="124460" y="747878"/>
                    </a:lnTo>
                    <a:cubicBezTo>
                      <a:pt x="55880" y="747878"/>
                      <a:pt x="0" y="691998"/>
                      <a:pt x="0" y="6234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43328" y="0"/>
                    </a:lnTo>
                    <a:cubicBezTo>
                      <a:pt x="3011907" y="0"/>
                      <a:pt x="3067788" y="55880"/>
                      <a:pt x="3067788" y="124460"/>
                    </a:cubicBezTo>
                    <a:lnTo>
                      <a:pt x="3067788" y="623418"/>
                    </a:lnTo>
                    <a:cubicBezTo>
                      <a:pt x="3067788" y="691998"/>
                      <a:pt x="3011907" y="747878"/>
                      <a:pt x="2943328" y="74787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06580" y="400854"/>
              <a:ext cx="7434772" cy="133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4"/>
                </a:lnSpc>
              </a:pPr>
              <a:r>
                <a:rPr lang="en-US" sz="3628" spc="68">
                  <a:solidFill>
                    <a:srgbClr val="231F20"/>
                  </a:solidFill>
                  <a:latin typeface="Poppins Bold Bold"/>
                </a:rPr>
                <a:t>Funcionalidades practicas</a:t>
              </a: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878409" y="7665998"/>
            <a:ext cx="1810109" cy="1810102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9285" r="-39285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953403" y="6845358"/>
            <a:ext cx="6305897" cy="1458188"/>
            <a:chOff x="0" y="0"/>
            <a:chExt cx="8407863" cy="194425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8407863" cy="1944251"/>
              <a:chOff x="0" y="0"/>
              <a:chExt cx="3127447" cy="72319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127447" cy="723197"/>
              </a:xfrm>
              <a:custGeom>
                <a:avLst/>
                <a:gdLst/>
                <a:ahLst/>
                <a:cxnLst/>
                <a:rect l="l" t="t" r="r" b="b"/>
                <a:pathLst>
                  <a:path w="3127447" h="723197">
                    <a:moveTo>
                      <a:pt x="3002987" y="723197"/>
                    </a:moveTo>
                    <a:lnTo>
                      <a:pt x="124460" y="723197"/>
                    </a:lnTo>
                    <a:cubicBezTo>
                      <a:pt x="55880" y="723197"/>
                      <a:pt x="0" y="667317"/>
                      <a:pt x="0" y="59873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2987" y="0"/>
                    </a:lnTo>
                    <a:cubicBezTo>
                      <a:pt x="3071567" y="0"/>
                      <a:pt x="3127447" y="55880"/>
                      <a:pt x="3127447" y="124460"/>
                    </a:cubicBezTo>
                    <a:lnTo>
                      <a:pt x="3127447" y="598737"/>
                    </a:lnTo>
                    <a:cubicBezTo>
                      <a:pt x="3127447" y="667317"/>
                      <a:pt x="3071567" y="723197"/>
                      <a:pt x="3002987" y="723197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447875" y="678194"/>
              <a:ext cx="6592023" cy="691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72"/>
                </a:lnSpc>
              </a:pPr>
              <a:r>
                <a:rPr lang="en-US" sz="3644" spc="69">
                  <a:solidFill>
                    <a:srgbClr val="231F20"/>
                  </a:solidFill>
                  <a:latin typeface="Poppins Bold Bold"/>
                </a:rPr>
                <a:t>Gestión financiera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062482" y="6683535"/>
            <a:ext cx="1781841" cy="1781834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02914" y="362005"/>
            <a:ext cx="6326508" cy="1481938"/>
            <a:chOff x="0" y="0"/>
            <a:chExt cx="8435344" cy="197591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8435344" cy="1975917"/>
              <a:chOff x="0" y="0"/>
              <a:chExt cx="2811037" cy="660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81103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811038" h="660400">
                    <a:moveTo>
                      <a:pt x="268657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6577" y="0"/>
                    </a:lnTo>
                    <a:cubicBezTo>
                      <a:pt x="2755157" y="0"/>
                      <a:pt x="2811038" y="55880"/>
                      <a:pt x="2811038" y="124460"/>
                    </a:cubicBezTo>
                    <a:lnTo>
                      <a:pt x="2811038" y="535940"/>
                    </a:lnTo>
                    <a:cubicBezTo>
                      <a:pt x="2811038" y="604520"/>
                      <a:pt x="2755157" y="660400"/>
                      <a:pt x="268657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27925" y="474737"/>
              <a:ext cx="8028290" cy="96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11"/>
                </a:lnSpc>
              </a:pPr>
              <a:r>
                <a:rPr lang="en-US" sz="4686">
                  <a:solidFill>
                    <a:srgbClr val="FFFFFF"/>
                  </a:solidFill>
                  <a:latin typeface="Poppins Bold Bold"/>
                </a:rPr>
                <a:t>Justificación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547440" y="366316"/>
            <a:ext cx="6326508" cy="1481938"/>
            <a:chOff x="0" y="0"/>
            <a:chExt cx="8435344" cy="1975917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8435344" cy="1975917"/>
              <a:chOff x="0" y="0"/>
              <a:chExt cx="2811037" cy="6604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81103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811038" h="660400">
                    <a:moveTo>
                      <a:pt x="268657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6577" y="0"/>
                    </a:lnTo>
                    <a:cubicBezTo>
                      <a:pt x="2755157" y="0"/>
                      <a:pt x="2811038" y="55880"/>
                      <a:pt x="2811038" y="124460"/>
                    </a:cubicBezTo>
                    <a:lnTo>
                      <a:pt x="2811038" y="535940"/>
                    </a:lnTo>
                    <a:cubicBezTo>
                      <a:pt x="2811038" y="604520"/>
                      <a:pt x="2755157" y="660400"/>
                      <a:pt x="268657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227925" y="474737"/>
              <a:ext cx="8028290" cy="96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11"/>
                </a:lnSpc>
              </a:pPr>
              <a:r>
                <a:rPr lang="en-US" sz="4686">
                  <a:solidFill>
                    <a:srgbClr val="FFFFFF"/>
                  </a:solidFill>
                  <a:latin typeface="Poppins Bold Bold"/>
                </a:rPr>
                <a:t>Alcance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679" cy="1506389"/>
            </a:xfrm>
            <a:custGeom>
              <a:avLst/>
              <a:gdLst/>
              <a:ahLst/>
              <a:cxnLst/>
              <a:rect l="l" t="t" r="r" b="b"/>
              <a:pathLst>
                <a:path w="2925679" h="150638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4"/>
              </a:srgbClr>
            </a:solidFill>
          </p:spPr>
          <p:txBody>
            <a:bodyPr/>
            <a:lstStyle/>
            <a:p>
              <a:endParaRPr lang="es-419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2925679" cy="14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6594" y="3206927"/>
            <a:ext cx="9174812" cy="3120290"/>
            <a:chOff x="0" y="0"/>
            <a:chExt cx="12233083" cy="4160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346192"/>
              <a:ext cx="12233083" cy="181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0"/>
                </a:lnSpc>
              </a:pPr>
              <a:r>
                <a:rPr lang="en-US" sz="9000">
                  <a:solidFill>
                    <a:srgbClr val="FFFFFF"/>
                  </a:solidFill>
                  <a:latin typeface="Now Bold"/>
                </a:rPr>
                <a:t>MOMENTO II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233083" cy="197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SOPORTE</a:t>
              </a:r>
            </a:p>
            <a:p>
              <a:pPr algn="ctr">
                <a:lnSpc>
                  <a:spcPts val="5802"/>
                </a:lnSpc>
              </a:pPr>
              <a:r>
                <a:rPr lang="en-US" sz="4959" spc="1100" dirty="0">
                  <a:solidFill>
                    <a:srgbClr val="38B6FF"/>
                  </a:solidFill>
                  <a:latin typeface="Now"/>
                </a:rPr>
                <a:t> CONCEPTUAL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3023963" y="1531721"/>
            <a:ext cx="3242372" cy="6642216"/>
            <a:chOff x="0" y="0"/>
            <a:chExt cx="2354580" cy="4823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4823514"/>
            </a:xfrm>
            <a:custGeom>
              <a:avLst/>
              <a:gdLst/>
              <a:ahLst/>
              <a:cxnLst/>
              <a:rect l="l" t="t" r="r" b="b"/>
              <a:pathLst>
                <a:path w="2353310" h="4823514">
                  <a:moveTo>
                    <a:pt x="784860" y="4756204"/>
                  </a:moveTo>
                  <a:cubicBezTo>
                    <a:pt x="905510" y="4796844"/>
                    <a:pt x="1042670" y="4823514"/>
                    <a:pt x="1177290" y="4823514"/>
                  </a:cubicBezTo>
                  <a:cubicBezTo>
                    <a:pt x="1311910" y="4823514"/>
                    <a:pt x="1441450" y="4800654"/>
                    <a:pt x="1560830" y="4760014"/>
                  </a:cubicBezTo>
                  <a:cubicBezTo>
                    <a:pt x="1563370" y="4758744"/>
                    <a:pt x="1565910" y="4758744"/>
                    <a:pt x="1568450" y="4757474"/>
                  </a:cubicBezTo>
                  <a:cubicBezTo>
                    <a:pt x="2016760" y="4594914"/>
                    <a:pt x="2346960" y="4165654"/>
                    <a:pt x="2353310" y="36579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655217"/>
                  </a:lnTo>
                  <a:cubicBezTo>
                    <a:pt x="6350" y="4168194"/>
                    <a:pt x="331470" y="4597454"/>
                    <a:pt x="784860" y="4756204"/>
                  </a:cubicBezTo>
                  <a:close/>
                </a:path>
              </a:pathLst>
            </a:custGeom>
            <a:solidFill>
              <a:srgbClr val="6699FE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7424842" y="1531721"/>
            <a:ext cx="3225977" cy="6608629"/>
            <a:chOff x="0" y="0"/>
            <a:chExt cx="2354580" cy="4823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4823514"/>
            </a:xfrm>
            <a:custGeom>
              <a:avLst/>
              <a:gdLst/>
              <a:ahLst/>
              <a:cxnLst/>
              <a:rect l="l" t="t" r="r" b="b"/>
              <a:pathLst>
                <a:path w="2353310" h="4823514">
                  <a:moveTo>
                    <a:pt x="784860" y="4756204"/>
                  </a:moveTo>
                  <a:cubicBezTo>
                    <a:pt x="905510" y="4796844"/>
                    <a:pt x="1042670" y="4823514"/>
                    <a:pt x="1177290" y="4823514"/>
                  </a:cubicBezTo>
                  <a:cubicBezTo>
                    <a:pt x="1311910" y="4823514"/>
                    <a:pt x="1441450" y="4800654"/>
                    <a:pt x="1560830" y="4760014"/>
                  </a:cubicBezTo>
                  <a:cubicBezTo>
                    <a:pt x="1563370" y="4758744"/>
                    <a:pt x="1565910" y="4758744"/>
                    <a:pt x="1568450" y="4757474"/>
                  </a:cubicBezTo>
                  <a:cubicBezTo>
                    <a:pt x="2016760" y="4594914"/>
                    <a:pt x="2346960" y="4165654"/>
                    <a:pt x="2353310" y="36579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655217"/>
                  </a:lnTo>
                  <a:cubicBezTo>
                    <a:pt x="6350" y="4168194"/>
                    <a:pt x="331470" y="4597454"/>
                    <a:pt x="784860" y="4756204"/>
                  </a:cubicBezTo>
                  <a:close/>
                </a:path>
              </a:pathLst>
            </a:custGeom>
            <a:solidFill>
              <a:srgbClr val="6699FE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2005678" y="1531719"/>
            <a:ext cx="3103854" cy="6745663"/>
            <a:chOff x="0" y="0"/>
            <a:chExt cx="2354580" cy="48235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4823514"/>
            </a:xfrm>
            <a:custGeom>
              <a:avLst/>
              <a:gdLst/>
              <a:ahLst/>
              <a:cxnLst/>
              <a:rect l="l" t="t" r="r" b="b"/>
              <a:pathLst>
                <a:path w="2353310" h="4823514">
                  <a:moveTo>
                    <a:pt x="784860" y="4756204"/>
                  </a:moveTo>
                  <a:cubicBezTo>
                    <a:pt x="905510" y="4796844"/>
                    <a:pt x="1042670" y="4823514"/>
                    <a:pt x="1177290" y="4823514"/>
                  </a:cubicBezTo>
                  <a:cubicBezTo>
                    <a:pt x="1311910" y="4823514"/>
                    <a:pt x="1441450" y="4800654"/>
                    <a:pt x="1560830" y="4760014"/>
                  </a:cubicBezTo>
                  <a:cubicBezTo>
                    <a:pt x="1563370" y="4758744"/>
                    <a:pt x="1565910" y="4758744"/>
                    <a:pt x="1568450" y="4757474"/>
                  </a:cubicBezTo>
                  <a:cubicBezTo>
                    <a:pt x="2016760" y="4594914"/>
                    <a:pt x="2346960" y="4165654"/>
                    <a:pt x="2353310" y="36579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655217"/>
                  </a:lnTo>
                  <a:cubicBezTo>
                    <a:pt x="6350" y="4168194"/>
                    <a:pt x="331470" y="4597454"/>
                    <a:pt x="784860" y="4756204"/>
                  </a:cubicBezTo>
                  <a:close/>
                </a:path>
              </a:pathLst>
            </a:custGeom>
            <a:solidFill>
              <a:srgbClr val="6699FE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28816" y="2027533"/>
            <a:ext cx="2032666" cy="203266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26637" y="2025026"/>
            <a:ext cx="2022388" cy="202238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67317" y="2009618"/>
            <a:ext cx="1959220" cy="195922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23963" y="6693219"/>
            <a:ext cx="3242372" cy="324237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24842" y="6719139"/>
            <a:ext cx="3225977" cy="32259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07351" y="6649430"/>
            <a:ext cx="3156449" cy="312521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23963" y="4309025"/>
            <a:ext cx="3242372" cy="2107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49"/>
              </a:lnSpc>
            </a:pPr>
            <a:r>
              <a:rPr lang="en-US" sz="3170" spc="221">
                <a:solidFill>
                  <a:srgbClr val="231F20"/>
                </a:solidFill>
                <a:latin typeface="Glacial Indifference Bold"/>
              </a:rPr>
              <a:t>APLICACIÓN MOVIL DE FINANZAS PERSONALES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42440" y="7498429"/>
            <a:ext cx="2605418" cy="152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16"/>
              </a:lnSpc>
            </a:pPr>
            <a:r>
              <a:rPr lang="en-US" sz="2997" spc="209">
                <a:solidFill>
                  <a:srgbClr val="B9DBBA"/>
                </a:solidFill>
                <a:latin typeface="Glacial Indifference Bold"/>
              </a:rPr>
              <a:t>Diz, D’Arcangelo &amp; Touissant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12660" y="4586542"/>
            <a:ext cx="2850342" cy="157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27"/>
              </a:lnSpc>
            </a:pPr>
            <a:r>
              <a:rPr lang="en-US" sz="3154" spc="220">
                <a:solidFill>
                  <a:srgbClr val="231F20"/>
                </a:solidFill>
                <a:latin typeface="Glacial Indifference Bold"/>
              </a:rPr>
              <a:t>APLICACIÓN MOVIL FINANCIERA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51232" y="7852460"/>
            <a:ext cx="2582720" cy="99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95"/>
              </a:lnSpc>
            </a:pPr>
            <a:r>
              <a:rPr lang="en-US" sz="2981" spc="208">
                <a:solidFill>
                  <a:srgbClr val="B9DBBA"/>
                </a:solidFill>
                <a:latin typeface="Glacial Indifference Bold"/>
              </a:rPr>
              <a:t>Marroquín &amp; Marroquín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53443" y="7798799"/>
            <a:ext cx="2229689" cy="9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</a:pPr>
            <a:r>
              <a:rPr lang="en-US" sz="2888" spc="202">
                <a:solidFill>
                  <a:srgbClr val="B9DBBA"/>
                </a:solidFill>
                <a:latin typeface="Glacial Indifference Bold"/>
              </a:rPr>
              <a:t>Guédez &amp; Pacheco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38585" y="4157300"/>
            <a:ext cx="3038855" cy="2322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693"/>
              </a:lnSpc>
            </a:pPr>
            <a:r>
              <a:rPr lang="en-US" sz="2756" spc="192" dirty="0">
                <a:solidFill>
                  <a:srgbClr val="231F20"/>
                </a:solidFill>
                <a:latin typeface="Glacial Indifference Bold"/>
              </a:rPr>
              <a:t>APLICACIÓN WEB DE GESTIÓN COMERCIAL DE MARKETING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98800" y="603563"/>
            <a:ext cx="13090401" cy="64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66"/>
              </a:lnSpc>
            </a:pPr>
            <a:r>
              <a:rPr lang="en-US" sz="4200" spc="138">
                <a:solidFill>
                  <a:srgbClr val="231F20"/>
                </a:solidFill>
                <a:latin typeface="Poppins Bold Bold"/>
              </a:rPr>
              <a:t>ANTECEDENTES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10643" y="2679018"/>
            <a:ext cx="2605418" cy="72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805"/>
              </a:lnSpc>
            </a:pPr>
            <a:r>
              <a:rPr lang="en-US" sz="4332" spc="303">
                <a:solidFill>
                  <a:srgbClr val="B9DBBA"/>
                </a:solidFill>
                <a:latin typeface="Glacial Indifference Bold"/>
              </a:rPr>
              <a:t>2019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41709" y="2672880"/>
            <a:ext cx="2592243" cy="71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76"/>
              </a:lnSpc>
            </a:pPr>
            <a:r>
              <a:rPr lang="en-US" sz="4310" spc="301">
                <a:solidFill>
                  <a:srgbClr val="B9DBBA"/>
                </a:solidFill>
                <a:latin typeface="Glacial Indifference Bold"/>
              </a:rPr>
              <a:t>2020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27386" y="2644679"/>
            <a:ext cx="2511276" cy="68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5"/>
              </a:lnSpc>
            </a:pPr>
            <a:r>
              <a:rPr lang="en-US" sz="4175" spc="292">
                <a:solidFill>
                  <a:srgbClr val="B9DBBA"/>
                </a:solidFill>
                <a:latin typeface="Glacial Indifference Bold"/>
              </a:rPr>
              <a:t>2022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3101" y="-523146"/>
            <a:ext cx="11567228" cy="11567228"/>
          </a:xfrm>
          <a:custGeom>
            <a:avLst/>
            <a:gdLst/>
            <a:ahLst/>
            <a:cxnLst/>
            <a:rect l="l" t="t" r="r" b="b"/>
            <a:pathLst>
              <a:path w="11567228" h="11567228">
                <a:moveTo>
                  <a:pt x="0" y="0"/>
                </a:moveTo>
                <a:lnTo>
                  <a:pt x="11567227" y="0"/>
                </a:lnTo>
                <a:lnTo>
                  <a:pt x="11567227" y="11567227"/>
                </a:lnTo>
                <a:lnTo>
                  <a:pt x="0" y="1156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1029002" y="4816935"/>
            <a:ext cx="4724020" cy="1485032"/>
            <a:chOff x="0" y="0"/>
            <a:chExt cx="6298693" cy="198004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298693" cy="1980043"/>
              <a:chOff x="0" y="0"/>
              <a:chExt cx="2492600" cy="78356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92600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492600" h="783568">
                    <a:moveTo>
                      <a:pt x="2368139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68140" y="0"/>
                    </a:lnTo>
                    <a:cubicBezTo>
                      <a:pt x="2436719" y="0"/>
                      <a:pt x="2492600" y="55880"/>
                      <a:pt x="2492600" y="124460"/>
                    </a:cubicBezTo>
                    <a:lnTo>
                      <a:pt x="2492600" y="659108"/>
                    </a:lnTo>
                    <a:cubicBezTo>
                      <a:pt x="2492600" y="727688"/>
                      <a:pt x="2436719" y="783568"/>
                      <a:pt x="2368140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86519" y="740220"/>
              <a:ext cx="5607644" cy="6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Base de datos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71295" y="1695208"/>
            <a:ext cx="4724020" cy="1485032"/>
            <a:chOff x="0" y="0"/>
            <a:chExt cx="6298693" cy="198004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98693" cy="1980043"/>
              <a:chOff x="0" y="0"/>
              <a:chExt cx="2492600" cy="7835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92600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492600" h="783568">
                    <a:moveTo>
                      <a:pt x="2368139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68140" y="0"/>
                    </a:lnTo>
                    <a:cubicBezTo>
                      <a:pt x="2436719" y="0"/>
                      <a:pt x="2492600" y="55880"/>
                      <a:pt x="2492600" y="124460"/>
                    </a:cubicBezTo>
                    <a:lnTo>
                      <a:pt x="2492600" y="659108"/>
                    </a:lnTo>
                    <a:cubicBezTo>
                      <a:pt x="2492600" y="727688"/>
                      <a:pt x="2436719" y="783568"/>
                      <a:pt x="2368140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56140" y="694707"/>
              <a:ext cx="5607644" cy="6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 err="1">
                  <a:solidFill>
                    <a:srgbClr val="231F20"/>
                  </a:solidFill>
                  <a:latin typeface="Poppins Bold Bold"/>
                </a:rPr>
                <a:t>Aplicaciones</a:t>
              </a: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 web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535292" y="330192"/>
            <a:ext cx="1798708" cy="179870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6098" r="-26098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43950" y="7968647"/>
            <a:ext cx="4724020" cy="1485032"/>
            <a:chOff x="0" y="0"/>
            <a:chExt cx="6298693" cy="198004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298693" cy="1980043"/>
              <a:chOff x="0" y="0"/>
              <a:chExt cx="2492600" cy="7835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92600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492600" h="783568">
                    <a:moveTo>
                      <a:pt x="2368139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68140" y="0"/>
                    </a:lnTo>
                    <a:cubicBezTo>
                      <a:pt x="2436719" y="0"/>
                      <a:pt x="2492600" y="55880"/>
                      <a:pt x="2492600" y="124460"/>
                    </a:cubicBezTo>
                    <a:lnTo>
                      <a:pt x="2492600" y="659108"/>
                    </a:lnTo>
                    <a:cubicBezTo>
                      <a:pt x="2492600" y="727688"/>
                      <a:pt x="2436719" y="783568"/>
                      <a:pt x="2368140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6519" y="694707"/>
              <a:ext cx="5607644" cy="65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MySQL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415256" y="1658607"/>
            <a:ext cx="4956307" cy="1485032"/>
            <a:chOff x="0" y="0"/>
            <a:chExt cx="6608410" cy="19800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608410" cy="1980043"/>
              <a:chOff x="0" y="0"/>
              <a:chExt cx="2615165" cy="78356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15165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615165" h="783568">
                    <a:moveTo>
                      <a:pt x="2490705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90705" y="0"/>
                    </a:lnTo>
                    <a:cubicBezTo>
                      <a:pt x="2559285" y="0"/>
                      <a:pt x="2615165" y="55880"/>
                      <a:pt x="2615165" y="124460"/>
                    </a:cubicBezTo>
                    <a:lnTo>
                      <a:pt x="2615165" y="659108"/>
                    </a:lnTo>
                    <a:cubicBezTo>
                      <a:pt x="2615165" y="727688"/>
                      <a:pt x="2559285" y="783568"/>
                      <a:pt x="2490705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5524" y="694707"/>
              <a:ext cx="5856732" cy="65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HTML, CSS, JS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49580" y="4816935"/>
            <a:ext cx="4400410" cy="1485032"/>
            <a:chOff x="0" y="0"/>
            <a:chExt cx="5867214" cy="198004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867214" cy="1980043"/>
              <a:chOff x="0" y="0"/>
              <a:chExt cx="2321849" cy="7835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321849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321849" h="783568">
                    <a:moveTo>
                      <a:pt x="2197389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97389" y="0"/>
                    </a:lnTo>
                    <a:cubicBezTo>
                      <a:pt x="2265969" y="0"/>
                      <a:pt x="2321849" y="55880"/>
                      <a:pt x="2321849" y="124460"/>
                    </a:cubicBezTo>
                    <a:lnTo>
                      <a:pt x="2321849" y="659108"/>
                    </a:lnTo>
                    <a:cubicBezTo>
                      <a:pt x="2321849" y="727688"/>
                      <a:pt x="2265969" y="783568"/>
                      <a:pt x="2197389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60041" y="694707"/>
              <a:ext cx="5223504" cy="65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PHP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05731" y="7968647"/>
            <a:ext cx="5520435" cy="1485032"/>
            <a:chOff x="0" y="0"/>
            <a:chExt cx="7360580" cy="198004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360580" cy="1980043"/>
              <a:chOff x="0" y="0"/>
              <a:chExt cx="2912823" cy="7835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912823" cy="783568"/>
              </a:xfrm>
              <a:custGeom>
                <a:avLst/>
                <a:gdLst/>
                <a:ahLst/>
                <a:cxnLst/>
                <a:rect l="l" t="t" r="r" b="b"/>
                <a:pathLst>
                  <a:path w="2912823" h="783568">
                    <a:moveTo>
                      <a:pt x="2788363" y="783568"/>
                    </a:moveTo>
                    <a:lnTo>
                      <a:pt x="124460" y="783568"/>
                    </a:lnTo>
                    <a:cubicBezTo>
                      <a:pt x="55880" y="783568"/>
                      <a:pt x="0" y="727688"/>
                      <a:pt x="0" y="6591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88363" y="0"/>
                    </a:lnTo>
                    <a:cubicBezTo>
                      <a:pt x="2856943" y="0"/>
                      <a:pt x="2912823" y="55880"/>
                      <a:pt x="2912823" y="124460"/>
                    </a:cubicBezTo>
                    <a:lnTo>
                      <a:pt x="2912823" y="659108"/>
                    </a:lnTo>
                    <a:cubicBezTo>
                      <a:pt x="2912823" y="727688"/>
                      <a:pt x="2856943" y="783568"/>
                      <a:pt x="2788363" y="783568"/>
                    </a:cubicBezTo>
                    <a:close/>
                  </a:path>
                </a:pathLst>
              </a:custGeom>
              <a:solidFill>
                <a:srgbClr val="6699FE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51681" y="694707"/>
              <a:ext cx="6553028" cy="65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</a:pPr>
              <a:r>
                <a:rPr lang="en-US" sz="3425" spc="65" dirty="0" err="1">
                  <a:solidFill>
                    <a:srgbClr val="231F20"/>
                  </a:solidFill>
                  <a:latin typeface="Poppins Bold Bold"/>
                </a:rPr>
                <a:t>Finanzas</a:t>
              </a:r>
              <a:r>
                <a:rPr lang="en-US" sz="3425" spc="65" dirty="0">
                  <a:solidFill>
                    <a:srgbClr val="231F20"/>
                  </a:solidFill>
                  <a:latin typeface="Poppins Bold Bold"/>
                </a:rPr>
                <a:t> personales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01294" y="4193870"/>
            <a:ext cx="4485412" cy="2478395"/>
            <a:chOff x="0" y="0"/>
            <a:chExt cx="5980549" cy="330452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980549" cy="3304527"/>
              <a:chOff x="0" y="0"/>
              <a:chExt cx="1782455" cy="98488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782455" cy="984888"/>
              </a:xfrm>
              <a:custGeom>
                <a:avLst/>
                <a:gdLst/>
                <a:ahLst/>
                <a:cxnLst/>
                <a:rect l="l" t="t" r="r" b="b"/>
                <a:pathLst>
                  <a:path w="1782455" h="984888">
                    <a:moveTo>
                      <a:pt x="1657995" y="984888"/>
                    </a:moveTo>
                    <a:lnTo>
                      <a:pt x="124460" y="984888"/>
                    </a:lnTo>
                    <a:cubicBezTo>
                      <a:pt x="55880" y="984888"/>
                      <a:pt x="0" y="929008"/>
                      <a:pt x="0" y="8604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57995" y="0"/>
                    </a:lnTo>
                    <a:cubicBezTo>
                      <a:pt x="1726575" y="0"/>
                      <a:pt x="1782455" y="55880"/>
                      <a:pt x="1782455" y="124460"/>
                    </a:cubicBezTo>
                    <a:lnTo>
                      <a:pt x="1782455" y="860428"/>
                    </a:lnTo>
                    <a:cubicBezTo>
                      <a:pt x="1782455" y="929008"/>
                      <a:pt x="1726575" y="984888"/>
                      <a:pt x="1657995" y="984888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61596" y="533061"/>
              <a:ext cx="5691953" cy="2174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98"/>
                </a:lnSpc>
              </a:pPr>
              <a:r>
                <a:rPr lang="en-US" sz="5240">
                  <a:solidFill>
                    <a:srgbClr val="FFFFFF"/>
                  </a:solidFill>
                  <a:latin typeface="Poppins Bold Bold"/>
                </a:rPr>
                <a:t>Bases Teóricas</a:t>
              </a:r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2477096" y="3470370"/>
            <a:ext cx="1790104" cy="1790097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9285" r="-39285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609266" y="3903119"/>
            <a:ext cx="2385790" cy="1290673"/>
          </a:xfrm>
          <a:custGeom>
            <a:avLst/>
            <a:gdLst/>
            <a:ahLst/>
            <a:cxnLst/>
            <a:rect l="l" t="t" r="r" b="b"/>
            <a:pathLst>
              <a:path w="2385790" h="1290673">
                <a:moveTo>
                  <a:pt x="0" y="0"/>
                </a:moveTo>
                <a:lnTo>
                  <a:pt x="2385790" y="0"/>
                </a:lnTo>
                <a:lnTo>
                  <a:pt x="2385790" y="1290674"/>
                </a:lnTo>
                <a:lnTo>
                  <a:pt x="0" y="129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3258800" y="6378244"/>
            <a:ext cx="2002782" cy="2002773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374" r="-24374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2269480" y="395231"/>
            <a:ext cx="3351519" cy="1697062"/>
          </a:xfrm>
          <a:custGeom>
            <a:avLst/>
            <a:gdLst/>
            <a:ahLst/>
            <a:cxnLst/>
            <a:rect l="l" t="t" r="r" b="b"/>
            <a:pathLst>
              <a:path w="3247858" h="1640277">
                <a:moveTo>
                  <a:pt x="0" y="0"/>
                </a:moveTo>
                <a:lnTo>
                  <a:pt x="3247858" y="0"/>
                </a:lnTo>
                <a:lnTo>
                  <a:pt x="3247858" y="1640277"/>
                </a:lnTo>
                <a:lnTo>
                  <a:pt x="0" y="1640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6C00A28B-4E01-92A5-A1FC-A5EBC2FA74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3101" y="6420590"/>
            <a:ext cx="2002782" cy="2002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0864" y="2635562"/>
            <a:ext cx="3924043" cy="39240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20388" y="2635562"/>
            <a:ext cx="3924043" cy="392404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97610" y="2814129"/>
            <a:ext cx="3924043" cy="392404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4B5DC"/>
            </a:solid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19168" y="2893872"/>
            <a:ext cx="3429383" cy="34293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78" r="-578" b="-21303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358911" y="2893872"/>
            <a:ext cx="3407435" cy="340742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889" b="-16889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55913" y="3072440"/>
            <a:ext cx="3407435" cy="3407422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0864" y="7038757"/>
            <a:ext cx="4080818" cy="184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3315">
                <a:solidFill>
                  <a:srgbClr val="231F20"/>
                </a:solidFill>
                <a:latin typeface="Poppins Bold"/>
              </a:rPr>
              <a:t>CONSTITUCIÓN DE LA REPÚBLICA BOLIVARIANA DE VENEZUELA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19417" y="7038757"/>
            <a:ext cx="4686422" cy="184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3315">
                <a:solidFill>
                  <a:srgbClr val="231F20"/>
                </a:solidFill>
                <a:latin typeface="Poppins Bold"/>
              </a:rPr>
              <a:t>LEY ESPECIAL CONTRA LOS DELITOS INFORMÁTICOS VENEZUELA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12123" y="6978878"/>
            <a:ext cx="4495015" cy="47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sz="3315">
                <a:solidFill>
                  <a:srgbClr val="231F20"/>
                </a:solidFill>
                <a:latin typeface="Poppins Bold"/>
              </a:rPr>
              <a:t>ISO 9000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25747" y="530910"/>
            <a:ext cx="7073762" cy="1656977"/>
            <a:chOff x="0" y="0"/>
            <a:chExt cx="9431683" cy="220930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431683" cy="2209302"/>
              <a:chOff x="0" y="0"/>
              <a:chExt cx="2811037" cy="660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81103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811038" h="660400">
                    <a:moveTo>
                      <a:pt x="268657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86577" y="0"/>
                    </a:lnTo>
                    <a:cubicBezTo>
                      <a:pt x="2755157" y="0"/>
                      <a:pt x="2811038" y="55880"/>
                      <a:pt x="2811038" y="124460"/>
                    </a:cubicBezTo>
                    <a:lnTo>
                      <a:pt x="2811038" y="535940"/>
                    </a:lnTo>
                    <a:cubicBezTo>
                      <a:pt x="2811038" y="604520"/>
                      <a:pt x="2755157" y="660400"/>
                      <a:pt x="2686577" y="660400"/>
                    </a:cubicBez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/>
              <a:lstStyle/>
              <a:p>
                <a:endParaRPr lang="es-419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54846" y="533061"/>
              <a:ext cx="8976550" cy="1078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98"/>
                </a:lnSpc>
              </a:pPr>
              <a:r>
                <a:rPr lang="en-US" sz="5240">
                  <a:solidFill>
                    <a:srgbClr val="FFFFFF"/>
                  </a:solidFill>
                  <a:latin typeface="Poppins Bold Bold"/>
                </a:rPr>
                <a:t>Bases legales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246</Words>
  <Application>Microsoft Office PowerPoint</Application>
  <PresentationFormat>Personalizado</PresentationFormat>
  <Paragraphs>90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Arial</vt:lpstr>
      <vt:lpstr>Calibri</vt:lpstr>
      <vt:lpstr>Poppins Medium Bold</vt:lpstr>
      <vt:lpstr>Now Bold</vt:lpstr>
      <vt:lpstr>Now</vt:lpstr>
      <vt:lpstr>Poppins Bold Bold</vt:lpstr>
      <vt:lpstr>Glacial Indifference Bold</vt:lpstr>
      <vt:lpstr>Poppins Bold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REPÚBLICA BOLIVARIANA DE VENEZUELA MINISTERIO DEL PODERPOPULAR PARA LA EDUCACIÓN UNIVERSITARIA INSTITUTO UNIVERSITARIO JESÚS OBRERO EXTENSIÓN BARQUISIMETO</dc:title>
  <cp:lastModifiedBy>Carlos Sánchez</cp:lastModifiedBy>
  <cp:revision>6</cp:revision>
  <dcterms:created xsi:type="dcterms:W3CDTF">2006-08-16T00:00:00Z</dcterms:created>
  <dcterms:modified xsi:type="dcterms:W3CDTF">2023-10-26T20:08:47Z</dcterms:modified>
  <dc:identifier>DAFjXyHYzZ8</dc:identifier>
</cp:coreProperties>
</file>